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314" r:id="rId5"/>
    <p:sldId id="326" r:id="rId6"/>
    <p:sldId id="315" r:id="rId7"/>
    <p:sldId id="318" r:id="rId8"/>
    <p:sldId id="320" r:id="rId9"/>
    <p:sldId id="327" r:id="rId10"/>
    <p:sldId id="321" r:id="rId11"/>
    <p:sldId id="328" r:id="rId12"/>
    <p:sldId id="324" r:id="rId13"/>
    <p:sldId id="329" r:id="rId14"/>
    <p:sldId id="322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2D51A-4971-47F3-9797-A958BF2886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D153CED-8C88-450E-B86C-DDBFE72420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Investigate 2 cases while showcasing the process, evidence and findings</a:t>
          </a:r>
        </a:p>
      </dgm:t>
    </dgm:pt>
    <dgm:pt modelId="{3973F046-03B8-4974-82DC-9E09EE2A37F4}" type="parTrans" cxnId="{63332995-30FF-44DB-9F79-DBD17FB2F3F1}">
      <dgm:prSet/>
      <dgm:spPr/>
      <dgm:t>
        <a:bodyPr/>
        <a:lstStyle/>
        <a:p>
          <a:endParaRPr lang="en-US"/>
        </a:p>
      </dgm:t>
    </dgm:pt>
    <dgm:pt modelId="{29157D0A-2E0E-4D88-ADC6-EC3E03571A88}" type="sibTrans" cxnId="{63332995-30FF-44DB-9F79-DBD17FB2F3F1}">
      <dgm:prSet/>
      <dgm:spPr/>
      <dgm:t>
        <a:bodyPr/>
        <a:lstStyle/>
        <a:p>
          <a:endParaRPr lang="en-US"/>
        </a:p>
      </dgm:t>
    </dgm:pt>
    <dgm:pt modelId="{73F495EF-D4FF-4DD2-B5AB-10FA846A49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Case 1: </a:t>
          </a:r>
          <a:r>
            <a:rPr lang="en-US"/>
            <a:t>Disk Image Analysis </a:t>
          </a:r>
        </a:p>
      </dgm:t>
    </dgm:pt>
    <dgm:pt modelId="{BB38A759-9FC3-4931-9F75-D0F4F6BADA31}" type="parTrans" cxnId="{865AEAED-49C9-4676-881A-623749760D07}">
      <dgm:prSet/>
      <dgm:spPr/>
      <dgm:t>
        <a:bodyPr/>
        <a:lstStyle/>
        <a:p>
          <a:endParaRPr lang="en-US"/>
        </a:p>
      </dgm:t>
    </dgm:pt>
    <dgm:pt modelId="{A74E814C-5E68-47E8-B930-9BDE702FD980}" type="sibTrans" cxnId="{865AEAED-49C9-4676-881A-623749760D07}">
      <dgm:prSet/>
      <dgm:spPr/>
      <dgm:t>
        <a:bodyPr/>
        <a:lstStyle/>
        <a:p>
          <a:endParaRPr lang="en-US"/>
        </a:p>
      </dgm:t>
    </dgm:pt>
    <dgm:pt modelId="{7CF52F0F-EF0F-4BEF-865B-201D410EBB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Case 2: </a:t>
          </a:r>
          <a:r>
            <a:rPr lang="en-US" dirty="0"/>
            <a:t>Memory Analysis</a:t>
          </a:r>
        </a:p>
      </dgm:t>
    </dgm:pt>
    <dgm:pt modelId="{9B55FC20-322D-4ED6-99B1-73FC174B52A1}" type="parTrans" cxnId="{574DE70B-A3BB-40C2-B094-D85941070FF7}">
      <dgm:prSet/>
      <dgm:spPr/>
      <dgm:t>
        <a:bodyPr/>
        <a:lstStyle/>
        <a:p>
          <a:endParaRPr lang="en-US"/>
        </a:p>
      </dgm:t>
    </dgm:pt>
    <dgm:pt modelId="{78933CDC-9061-4946-AA73-F812A39164BC}" type="sibTrans" cxnId="{574DE70B-A3BB-40C2-B094-D85941070FF7}">
      <dgm:prSet/>
      <dgm:spPr/>
      <dgm:t>
        <a:bodyPr/>
        <a:lstStyle/>
        <a:p>
          <a:endParaRPr lang="en-US"/>
        </a:p>
      </dgm:t>
    </dgm:pt>
    <dgm:pt modelId="{F3816D33-F1DA-43A6-96C2-A54BFF997C72}" type="pres">
      <dgm:prSet presAssocID="{B892D51A-4971-47F3-9797-A958BF2886C4}" presName="root" presStyleCnt="0">
        <dgm:presLayoutVars>
          <dgm:dir/>
          <dgm:resizeHandles val="exact"/>
        </dgm:presLayoutVars>
      </dgm:prSet>
      <dgm:spPr/>
    </dgm:pt>
    <dgm:pt modelId="{72055EDB-D837-4DAC-B0DC-DCD202E570E9}" type="pres">
      <dgm:prSet presAssocID="{2D153CED-8C88-450E-B86C-DDBFE72420ED}" presName="compNode" presStyleCnt="0"/>
      <dgm:spPr/>
    </dgm:pt>
    <dgm:pt modelId="{C4FDAD83-F9DB-40D7-BEAC-A7B240011C25}" type="pres">
      <dgm:prSet presAssocID="{2D153CED-8C88-450E-B86C-DDBFE72420ED}" presName="bgRect" presStyleLbl="bgShp" presStyleIdx="0" presStyleCnt="3"/>
      <dgm:spPr/>
    </dgm:pt>
    <dgm:pt modelId="{3BF0376E-173C-4632-8E10-32B8C1568989}" type="pres">
      <dgm:prSet presAssocID="{2D153CED-8C88-450E-B86C-DDBFE72420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DF1FB60-7468-489E-805F-6C212899E06C}" type="pres">
      <dgm:prSet presAssocID="{2D153CED-8C88-450E-B86C-DDBFE72420ED}" presName="spaceRect" presStyleCnt="0"/>
      <dgm:spPr/>
    </dgm:pt>
    <dgm:pt modelId="{6648202A-E9B6-4F80-AB2B-E90C2A79F00C}" type="pres">
      <dgm:prSet presAssocID="{2D153CED-8C88-450E-B86C-DDBFE72420ED}" presName="parTx" presStyleLbl="revTx" presStyleIdx="0" presStyleCnt="3">
        <dgm:presLayoutVars>
          <dgm:chMax val="0"/>
          <dgm:chPref val="0"/>
        </dgm:presLayoutVars>
      </dgm:prSet>
      <dgm:spPr/>
    </dgm:pt>
    <dgm:pt modelId="{F4FC57D3-F6BB-4F64-9901-4BB99E672439}" type="pres">
      <dgm:prSet presAssocID="{29157D0A-2E0E-4D88-ADC6-EC3E03571A88}" presName="sibTrans" presStyleCnt="0"/>
      <dgm:spPr/>
    </dgm:pt>
    <dgm:pt modelId="{795B5FD8-A621-4A6B-A016-2618FBBAD247}" type="pres">
      <dgm:prSet presAssocID="{73F495EF-D4FF-4DD2-B5AB-10FA846A496D}" presName="compNode" presStyleCnt="0"/>
      <dgm:spPr/>
    </dgm:pt>
    <dgm:pt modelId="{CA246106-6EEA-4BC7-AEA5-313808B00865}" type="pres">
      <dgm:prSet presAssocID="{73F495EF-D4FF-4DD2-B5AB-10FA846A496D}" presName="bgRect" presStyleLbl="bgShp" presStyleIdx="1" presStyleCnt="3"/>
      <dgm:spPr/>
    </dgm:pt>
    <dgm:pt modelId="{86220947-B935-475F-A0E1-08504D0165F9}" type="pres">
      <dgm:prSet presAssocID="{73F495EF-D4FF-4DD2-B5AB-10FA846A49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F78F082-5C5F-4D24-9DD5-ADA74A37F9EF}" type="pres">
      <dgm:prSet presAssocID="{73F495EF-D4FF-4DD2-B5AB-10FA846A496D}" presName="spaceRect" presStyleCnt="0"/>
      <dgm:spPr/>
    </dgm:pt>
    <dgm:pt modelId="{627C7C5D-21E8-4BC0-9E7A-A258149F5214}" type="pres">
      <dgm:prSet presAssocID="{73F495EF-D4FF-4DD2-B5AB-10FA846A496D}" presName="parTx" presStyleLbl="revTx" presStyleIdx="1" presStyleCnt="3">
        <dgm:presLayoutVars>
          <dgm:chMax val="0"/>
          <dgm:chPref val="0"/>
        </dgm:presLayoutVars>
      </dgm:prSet>
      <dgm:spPr/>
    </dgm:pt>
    <dgm:pt modelId="{546A175A-C283-47D2-8D88-62607F7F57DA}" type="pres">
      <dgm:prSet presAssocID="{A74E814C-5E68-47E8-B930-9BDE702FD980}" presName="sibTrans" presStyleCnt="0"/>
      <dgm:spPr/>
    </dgm:pt>
    <dgm:pt modelId="{1C10F049-DB4C-41BE-AA01-6038A01376CC}" type="pres">
      <dgm:prSet presAssocID="{7CF52F0F-EF0F-4BEF-865B-201D410EBBCE}" presName="compNode" presStyleCnt="0"/>
      <dgm:spPr/>
    </dgm:pt>
    <dgm:pt modelId="{041EBFED-D9A0-4449-9B1E-CC7CF246DAC8}" type="pres">
      <dgm:prSet presAssocID="{7CF52F0F-EF0F-4BEF-865B-201D410EBBCE}" presName="bgRect" presStyleLbl="bgShp" presStyleIdx="2" presStyleCnt="3"/>
      <dgm:spPr/>
    </dgm:pt>
    <dgm:pt modelId="{BB33F3EA-EF7B-4206-85AC-C375105BE459}" type="pres">
      <dgm:prSet presAssocID="{7CF52F0F-EF0F-4BEF-865B-201D410EBB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CCC8CE00-EF4C-485F-9F44-981C6D6666D5}" type="pres">
      <dgm:prSet presAssocID="{7CF52F0F-EF0F-4BEF-865B-201D410EBBCE}" presName="spaceRect" presStyleCnt="0"/>
      <dgm:spPr/>
    </dgm:pt>
    <dgm:pt modelId="{BCE545C6-A7A5-4055-89A4-89DB2CC46750}" type="pres">
      <dgm:prSet presAssocID="{7CF52F0F-EF0F-4BEF-865B-201D410EBB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4DE70B-A3BB-40C2-B094-D85941070FF7}" srcId="{B892D51A-4971-47F3-9797-A958BF2886C4}" destId="{7CF52F0F-EF0F-4BEF-865B-201D410EBBCE}" srcOrd="2" destOrd="0" parTransId="{9B55FC20-322D-4ED6-99B1-73FC174B52A1}" sibTransId="{78933CDC-9061-4946-AA73-F812A39164BC}"/>
    <dgm:cxn modelId="{36683112-E6C0-4212-B7CB-231BDF47BD53}" type="presOf" srcId="{2D153CED-8C88-450E-B86C-DDBFE72420ED}" destId="{6648202A-E9B6-4F80-AB2B-E90C2A79F00C}" srcOrd="0" destOrd="0" presId="urn:microsoft.com/office/officeart/2018/2/layout/IconVerticalSolidList"/>
    <dgm:cxn modelId="{63332995-30FF-44DB-9F79-DBD17FB2F3F1}" srcId="{B892D51A-4971-47F3-9797-A958BF2886C4}" destId="{2D153CED-8C88-450E-B86C-DDBFE72420ED}" srcOrd="0" destOrd="0" parTransId="{3973F046-03B8-4974-82DC-9E09EE2A37F4}" sibTransId="{29157D0A-2E0E-4D88-ADC6-EC3E03571A88}"/>
    <dgm:cxn modelId="{E0AE9DD6-23A7-4B93-8C00-709EF1A95E80}" type="presOf" srcId="{7CF52F0F-EF0F-4BEF-865B-201D410EBBCE}" destId="{BCE545C6-A7A5-4055-89A4-89DB2CC46750}" srcOrd="0" destOrd="0" presId="urn:microsoft.com/office/officeart/2018/2/layout/IconVerticalSolidList"/>
    <dgm:cxn modelId="{865AEAED-49C9-4676-881A-623749760D07}" srcId="{B892D51A-4971-47F3-9797-A958BF2886C4}" destId="{73F495EF-D4FF-4DD2-B5AB-10FA846A496D}" srcOrd="1" destOrd="0" parTransId="{BB38A759-9FC3-4931-9F75-D0F4F6BADA31}" sibTransId="{A74E814C-5E68-47E8-B930-9BDE702FD980}"/>
    <dgm:cxn modelId="{0D51DBF0-4F69-4B84-AD66-FCD712CF835D}" type="presOf" srcId="{73F495EF-D4FF-4DD2-B5AB-10FA846A496D}" destId="{627C7C5D-21E8-4BC0-9E7A-A258149F5214}" srcOrd="0" destOrd="0" presId="urn:microsoft.com/office/officeart/2018/2/layout/IconVerticalSolidList"/>
    <dgm:cxn modelId="{9FE405FC-301F-48F6-9CA5-F4F4A1CEDBFC}" type="presOf" srcId="{B892D51A-4971-47F3-9797-A958BF2886C4}" destId="{F3816D33-F1DA-43A6-96C2-A54BFF997C72}" srcOrd="0" destOrd="0" presId="urn:microsoft.com/office/officeart/2018/2/layout/IconVerticalSolidList"/>
    <dgm:cxn modelId="{9BB1376F-1FE7-45BB-AA02-CF6C73E42C2B}" type="presParOf" srcId="{F3816D33-F1DA-43A6-96C2-A54BFF997C72}" destId="{72055EDB-D837-4DAC-B0DC-DCD202E570E9}" srcOrd="0" destOrd="0" presId="urn:microsoft.com/office/officeart/2018/2/layout/IconVerticalSolidList"/>
    <dgm:cxn modelId="{FE64A4E3-136D-473D-B7C8-3E7AA216B086}" type="presParOf" srcId="{72055EDB-D837-4DAC-B0DC-DCD202E570E9}" destId="{C4FDAD83-F9DB-40D7-BEAC-A7B240011C25}" srcOrd="0" destOrd="0" presId="urn:microsoft.com/office/officeart/2018/2/layout/IconVerticalSolidList"/>
    <dgm:cxn modelId="{C4699817-DE27-4258-A256-69BFF62DB4BD}" type="presParOf" srcId="{72055EDB-D837-4DAC-B0DC-DCD202E570E9}" destId="{3BF0376E-173C-4632-8E10-32B8C1568989}" srcOrd="1" destOrd="0" presId="urn:microsoft.com/office/officeart/2018/2/layout/IconVerticalSolidList"/>
    <dgm:cxn modelId="{E7182351-E368-44E2-8A9F-75ABCCDAFD23}" type="presParOf" srcId="{72055EDB-D837-4DAC-B0DC-DCD202E570E9}" destId="{1DF1FB60-7468-489E-805F-6C212899E06C}" srcOrd="2" destOrd="0" presId="urn:microsoft.com/office/officeart/2018/2/layout/IconVerticalSolidList"/>
    <dgm:cxn modelId="{DD4E2321-3FA6-4CC9-83CB-997152BAA60A}" type="presParOf" srcId="{72055EDB-D837-4DAC-B0DC-DCD202E570E9}" destId="{6648202A-E9B6-4F80-AB2B-E90C2A79F00C}" srcOrd="3" destOrd="0" presId="urn:microsoft.com/office/officeart/2018/2/layout/IconVerticalSolidList"/>
    <dgm:cxn modelId="{070671EC-4394-4DC2-8281-44ED6615B0AA}" type="presParOf" srcId="{F3816D33-F1DA-43A6-96C2-A54BFF997C72}" destId="{F4FC57D3-F6BB-4F64-9901-4BB99E672439}" srcOrd="1" destOrd="0" presId="urn:microsoft.com/office/officeart/2018/2/layout/IconVerticalSolidList"/>
    <dgm:cxn modelId="{7EF9CB17-75F2-484A-8901-6B8921FDCE2F}" type="presParOf" srcId="{F3816D33-F1DA-43A6-96C2-A54BFF997C72}" destId="{795B5FD8-A621-4A6B-A016-2618FBBAD247}" srcOrd="2" destOrd="0" presId="urn:microsoft.com/office/officeart/2018/2/layout/IconVerticalSolidList"/>
    <dgm:cxn modelId="{5F386FE9-0448-4D9A-B2ED-5C5B2DB4CD0F}" type="presParOf" srcId="{795B5FD8-A621-4A6B-A016-2618FBBAD247}" destId="{CA246106-6EEA-4BC7-AEA5-313808B00865}" srcOrd="0" destOrd="0" presId="urn:microsoft.com/office/officeart/2018/2/layout/IconVerticalSolidList"/>
    <dgm:cxn modelId="{3686B1A2-1569-4E82-8C7B-5E9EC9A747AE}" type="presParOf" srcId="{795B5FD8-A621-4A6B-A016-2618FBBAD247}" destId="{86220947-B935-475F-A0E1-08504D0165F9}" srcOrd="1" destOrd="0" presId="urn:microsoft.com/office/officeart/2018/2/layout/IconVerticalSolidList"/>
    <dgm:cxn modelId="{A3D5C4F8-3031-48AB-B068-14D7E799CBB3}" type="presParOf" srcId="{795B5FD8-A621-4A6B-A016-2618FBBAD247}" destId="{9F78F082-5C5F-4D24-9DD5-ADA74A37F9EF}" srcOrd="2" destOrd="0" presId="urn:microsoft.com/office/officeart/2018/2/layout/IconVerticalSolidList"/>
    <dgm:cxn modelId="{CAF816D4-C97B-4B4F-BEE6-EDFA611739E2}" type="presParOf" srcId="{795B5FD8-A621-4A6B-A016-2618FBBAD247}" destId="{627C7C5D-21E8-4BC0-9E7A-A258149F5214}" srcOrd="3" destOrd="0" presId="urn:microsoft.com/office/officeart/2018/2/layout/IconVerticalSolidList"/>
    <dgm:cxn modelId="{B066E616-F6CE-4984-A156-D41313A152C2}" type="presParOf" srcId="{F3816D33-F1DA-43A6-96C2-A54BFF997C72}" destId="{546A175A-C283-47D2-8D88-62607F7F57DA}" srcOrd="3" destOrd="0" presId="urn:microsoft.com/office/officeart/2018/2/layout/IconVerticalSolidList"/>
    <dgm:cxn modelId="{716EA0C3-1E83-4562-A823-011B77329861}" type="presParOf" srcId="{F3816D33-F1DA-43A6-96C2-A54BFF997C72}" destId="{1C10F049-DB4C-41BE-AA01-6038A01376CC}" srcOrd="4" destOrd="0" presId="urn:microsoft.com/office/officeart/2018/2/layout/IconVerticalSolidList"/>
    <dgm:cxn modelId="{37125AE9-7F81-409F-A34E-19C3E32ED92E}" type="presParOf" srcId="{1C10F049-DB4C-41BE-AA01-6038A01376CC}" destId="{041EBFED-D9A0-4449-9B1E-CC7CF246DAC8}" srcOrd="0" destOrd="0" presId="urn:microsoft.com/office/officeart/2018/2/layout/IconVerticalSolidList"/>
    <dgm:cxn modelId="{D7007A25-9950-40ED-B301-059482169935}" type="presParOf" srcId="{1C10F049-DB4C-41BE-AA01-6038A01376CC}" destId="{BB33F3EA-EF7B-4206-85AC-C375105BE459}" srcOrd="1" destOrd="0" presId="urn:microsoft.com/office/officeart/2018/2/layout/IconVerticalSolidList"/>
    <dgm:cxn modelId="{13389903-623A-41C2-BF76-3C1AC5F6C990}" type="presParOf" srcId="{1C10F049-DB4C-41BE-AA01-6038A01376CC}" destId="{CCC8CE00-EF4C-485F-9F44-981C6D6666D5}" srcOrd="2" destOrd="0" presId="urn:microsoft.com/office/officeart/2018/2/layout/IconVerticalSolidList"/>
    <dgm:cxn modelId="{C4C3B9E0-584E-44E3-86D3-244A086A06D6}" type="presParOf" srcId="{1C10F049-DB4C-41BE-AA01-6038A01376CC}" destId="{BCE545C6-A7A5-4055-89A4-89DB2CC467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E31EFC-D362-4752-82DC-614AF86FAAE4}" type="doc">
      <dgm:prSet loTypeId="urn:microsoft.com/office/officeart/2005/8/layout/vList2" loCatId="list" qsTypeId="urn:microsoft.com/office/officeart/2005/8/quickstyle/simple3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724459CE-AF3E-4668-9456-5E436FA4A55D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03554EA-9DEA-44BA-B9A2-F35EAB8172CD}" type="parTrans" cxnId="{DC829BEE-5B72-4253-B2F5-3AB60EF09E88}">
      <dgm:prSet/>
      <dgm:spPr/>
      <dgm:t>
        <a:bodyPr/>
        <a:lstStyle/>
        <a:p>
          <a:endParaRPr lang="en-US"/>
        </a:p>
      </dgm:t>
    </dgm:pt>
    <dgm:pt modelId="{2CE65A35-18CB-47AA-B08C-0E914BBBF959}" type="sibTrans" cxnId="{DC829BEE-5B72-4253-B2F5-3AB60EF09E88}">
      <dgm:prSet/>
      <dgm:spPr/>
      <dgm:t>
        <a:bodyPr/>
        <a:lstStyle/>
        <a:p>
          <a:endParaRPr lang="en-US"/>
        </a:p>
      </dgm:t>
    </dgm:pt>
    <dgm:pt modelId="{C5A64553-8DB6-4EFE-8EB6-6344A8B96B4C}">
      <dgm:prSet/>
      <dgm:spPr/>
      <dgm:t>
        <a:bodyPr/>
        <a:lstStyle/>
        <a:p>
          <a:r>
            <a:rPr lang="en-US" dirty="0"/>
            <a:t>METHODS AND TOOLS</a:t>
          </a:r>
        </a:p>
      </dgm:t>
    </dgm:pt>
    <dgm:pt modelId="{2AABD6AA-1D07-4D32-A4B3-C7662C0399BE}" type="parTrans" cxnId="{43313B09-9D58-4F57-AF2A-EBDC77873555}">
      <dgm:prSet/>
      <dgm:spPr/>
      <dgm:t>
        <a:bodyPr/>
        <a:lstStyle/>
        <a:p>
          <a:endParaRPr lang="en-US"/>
        </a:p>
      </dgm:t>
    </dgm:pt>
    <dgm:pt modelId="{6935C6F0-1B81-4F37-9BF7-8C4A264850DE}" type="sibTrans" cxnId="{43313B09-9D58-4F57-AF2A-EBDC77873555}">
      <dgm:prSet/>
      <dgm:spPr/>
      <dgm:t>
        <a:bodyPr/>
        <a:lstStyle/>
        <a:p>
          <a:endParaRPr lang="en-US"/>
        </a:p>
      </dgm:t>
    </dgm:pt>
    <dgm:pt modelId="{8CD54C95-3280-4301-A62E-E7A03F6D1B60}">
      <dgm:prSet/>
      <dgm:spPr/>
      <dgm:t>
        <a:bodyPr/>
        <a:lstStyle/>
        <a:p>
          <a:r>
            <a:rPr lang="en-US"/>
            <a:t>FINDINGS </a:t>
          </a:r>
        </a:p>
      </dgm:t>
    </dgm:pt>
    <dgm:pt modelId="{7D889CEB-6971-47E2-AA8E-AA8BDF48A5E7}" type="parTrans" cxnId="{026E9B8D-6084-4CDE-A666-4DD2DB68D9FA}">
      <dgm:prSet/>
      <dgm:spPr/>
      <dgm:t>
        <a:bodyPr/>
        <a:lstStyle/>
        <a:p>
          <a:endParaRPr lang="en-US"/>
        </a:p>
      </dgm:t>
    </dgm:pt>
    <dgm:pt modelId="{578C10AE-B7E1-4725-A276-D4EB3E66965E}" type="sibTrans" cxnId="{026E9B8D-6084-4CDE-A666-4DD2DB68D9FA}">
      <dgm:prSet/>
      <dgm:spPr/>
      <dgm:t>
        <a:bodyPr/>
        <a:lstStyle/>
        <a:p>
          <a:endParaRPr lang="en-US"/>
        </a:p>
      </dgm:t>
    </dgm:pt>
    <dgm:pt modelId="{3B8699D1-3F4C-4BD8-A520-76B3145357BA}">
      <dgm:prSet/>
      <dgm:spPr/>
      <dgm:t>
        <a:bodyPr/>
        <a:lstStyle/>
        <a:p>
          <a:r>
            <a:rPr lang="en-US"/>
            <a:t>CONCLUSION</a:t>
          </a:r>
        </a:p>
      </dgm:t>
    </dgm:pt>
    <dgm:pt modelId="{A9B4757A-8B3D-4225-A7E0-DCFA7FD7DC6D}" type="parTrans" cxnId="{C34F80DE-09AD-4614-A052-FA827E9322BE}">
      <dgm:prSet/>
      <dgm:spPr/>
      <dgm:t>
        <a:bodyPr/>
        <a:lstStyle/>
        <a:p>
          <a:endParaRPr lang="en-US"/>
        </a:p>
      </dgm:t>
    </dgm:pt>
    <dgm:pt modelId="{4C916A12-BE4D-44C3-89ED-D3CB0B50F9F1}" type="sibTrans" cxnId="{C34F80DE-09AD-4614-A052-FA827E9322BE}">
      <dgm:prSet/>
      <dgm:spPr/>
      <dgm:t>
        <a:bodyPr/>
        <a:lstStyle/>
        <a:p>
          <a:endParaRPr lang="en-US"/>
        </a:p>
      </dgm:t>
    </dgm:pt>
    <dgm:pt modelId="{1D928744-805F-43E7-89FF-2B29EE7C421D}" type="pres">
      <dgm:prSet presAssocID="{D2E31EFC-D362-4752-82DC-614AF86FAAE4}" presName="linear" presStyleCnt="0">
        <dgm:presLayoutVars>
          <dgm:animLvl val="lvl"/>
          <dgm:resizeHandles val="exact"/>
        </dgm:presLayoutVars>
      </dgm:prSet>
      <dgm:spPr/>
    </dgm:pt>
    <dgm:pt modelId="{8BFEEB91-BD29-497A-953F-1A8E58882A29}" type="pres">
      <dgm:prSet presAssocID="{724459CE-AF3E-4668-9456-5E436FA4A5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E7BD8B-2F00-4FA9-80CF-C25FE59D27AF}" type="pres">
      <dgm:prSet presAssocID="{2CE65A35-18CB-47AA-B08C-0E914BBBF959}" presName="spacer" presStyleCnt="0"/>
      <dgm:spPr/>
    </dgm:pt>
    <dgm:pt modelId="{AC691C3B-2FAC-48B5-9DE9-32E659D3670C}" type="pres">
      <dgm:prSet presAssocID="{C5A64553-8DB6-4EFE-8EB6-6344A8B96B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B0A691-205D-47C1-A437-781F8E982B3A}" type="pres">
      <dgm:prSet presAssocID="{6935C6F0-1B81-4F37-9BF7-8C4A264850DE}" presName="spacer" presStyleCnt="0"/>
      <dgm:spPr/>
    </dgm:pt>
    <dgm:pt modelId="{077B0C4E-E6C2-4E19-A1BA-E23A17037F79}" type="pres">
      <dgm:prSet presAssocID="{8CD54C95-3280-4301-A62E-E7A03F6D1B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593188-5761-4E99-B434-081B82C99337}" type="pres">
      <dgm:prSet presAssocID="{578C10AE-B7E1-4725-A276-D4EB3E66965E}" presName="spacer" presStyleCnt="0"/>
      <dgm:spPr/>
    </dgm:pt>
    <dgm:pt modelId="{8A9B8741-DB3C-4E1B-86D5-D134A49FB937}" type="pres">
      <dgm:prSet presAssocID="{3B8699D1-3F4C-4BD8-A520-76B3145357B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3313B09-9D58-4F57-AF2A-EBDC77873555}" srcId="{D2E31EFC-D362-4752-82DC-614AF86FAAE4}" destId="{C5A64553-8DB6-4EFE-8EB6-6344A8B96B4C}" srcOrd="1" destOrd="0" parTransId="{2AABD6AA-1D07-4D32-A4B3-C7662C0399BE}" sibTransId="{6935C6F0-1B81-4F37-9BF7-8C4A264850DE}"/>
    <dgm:cxn modelId="{1F54AC17-D72E-4DCB-AF33-96485D2B1B2C}" type="presOf" srcId="{C5A64553-8DB6-4EFE-8EB6-6344A8B96B4C}" destId="{AC691C3B-2FAC-48B5-9DE9-32E659D3670C}" srcOrd="0" destOrd="0" presId="urn:microsoft.com/office/officeart/2005/8/layout/vList2"/>
    <dgm:cxn modelId="{6EE43223-65C0-407E-A237-0003A94CA696}" type="presOf" srcId="{3B8699D1-3F4C-4BD8-A520-76B3145357BA}" destId="{8A9B8741-DB3C-4E1B-86D5-D134A49FB937}" srcOrd="0" destOrd="0" presId="urn:microsoft.com/office/officeart/2005/8/layout/vList2"/>
    <dgm:cxn modelId="{03849860-0D80-4F38-AC81-FD0BBEB0F6CE}" type="presOf" srcId="{724459CE-AF3E-4668-9456-5E436FA4A55D}" destId="{8BFEEB91-BD29-497A-953F-1A8E58882A29}" srcOrd="0" destOrd="0" presId="urn:microsoft.com/office/officeart/2005/8/layout/vList2"/>
    <dgm:cxn modelId="{026E9B8D-6084-4CDE-A666-4DD2DB68D9FA}" srcId="{D2E31EFC-D362-4752-82DC-614AF86FAAE4}" destId="{8CD54C95-3280-4301-A62E-E7A03F6D1B60}" srcOrd="2" destOrd="0" parTransId="{7D889CEB-6971-47E2-AA8E-AA8BDF48A5E7}" sibTransId="{578C10AE-B7E1-4725-A276-D4EB3E66965E}"/>
    <dgm:cxn modelId="{2ECA70AF-EA32-4999-AA2F-8F73974A1A20}" type="presOf" srcId="{8CD54C95-3280-4301-A62E-E7A03F6D1B60}" destId="{077B0C4E-E6C2-4E19-A1BA-E23A17037F79}" srcOrd="0" destOrd="0" presId="urn:microsoft.com/office/officeart/2005/8/layout/vList2"/>
    <dgm:cxn modelId="{C34F80DE-09AD-4614-A052-FA827E9322BE}" srcId="{D2E31EFC-D362-4752-82DC-614AF86FAAE4}" destId="{3B8699D1-3F4C-4BD8-A520-76B3145357BA}" srcOrd="3" destOrd="0" parTransId="{A9B4757A-8B3D-4225-A7E0-DCFA7FD7DC6D}" sibTransId="{4C916A12-BE4D-44C3-89ED-D3CB0B50F9F1}"/>
    <dgm:cxn modelId="{BB11B4E9-47DB-4E0C-B509-580A4EC0EACC}" type="presOf" srcId="{D2E31EFC-D362-4752-82DC-614AF86FAAE4}" destId="{1D928744-805F-43E7-89FF-2B29EE7C421D}" srcOrd="0" destOrd="0" presId="urn:microsoft.com/office/officeart/2005/8/layout/vList2"/>
    <dgm:cxn modelId="{DC829BEE-5B72-4253-B2F5-3AB60EF09E88}" srcId="{D2E31EFC-D362-4752-82DC-614AF86FAAE4}" destId="{724459CE-AF3E-4668-9456-5E436FA4A55D}" srcOrd="0" destOrd="0" parTransId="{F03554EA-9DEA-44BA-B9A2-F35EAB8172CD}" sibTransId="{2CE65A35-18CB-47AA-B08C-0E914BBBF959}"/>
    <dgm:cxn modelId="{A644424C-A336-42A0-9E34-D000B84B2CF5}" type="presParOf" srcId="{1D928744-805F-43E7-89FF-2B29EE7C421D}" destId="{8BFEEB91-BD29-497A-953F-1A8E58882A29}" srcOrd="0" destOrd="0" presId="urn:microsoft.com/office/officeart/2005/8/layout/vList2"/>
    <dgm:cxn modelId="{76653B1C-CB9C-414A-BF7C-349C83AAE1F4}" type="presParOf" srcId="{1D928744-805F-43E7-89FF-2B29EE7C421D}" destId="{F0E7BD8B-2F00-4FA9-80CF-C25FE59D27AF}" srcOrd="1" destOrd="0" presId="urn:microsoft.com/office/officeart/2005/8/layout/vList2"/>
    <dgm:cxn modelId="{7C28641C-39D0-4AD8-84C9-F20A9D7ED85C}" type="presParOf" srcId="{1D928744-805F-43E7-89FF-2B29EE7C421D}" destId="{AC691C3B-2FAC-48B5-9DE9-32E659D3670C}" srcOrd="2" destOrd="0" presId="urn:microsoft.com/office/officeart/2005/8/layout/vList2"/>
    <dgm:cxn modelId="{CFD491E6-C946-43CF-8A6A-3D05FD9B9A36}" type="presParOf" srcId="{1D928744-805F-43E7-89FF-2B29EE7C421D}" destId="{3FB0A691-205D-47C1-A437-781F8E982B3A}" srcOrd="3" destOrd="0" presId="urn:microsoft.com/office/officeart/2005/8/layout/vList2"/>
    <dgm:cxn modelId="{8E5AB63A-1931-49D4-99C0-536F83D664DD}" type="presParOf" srcId="{1D928744-805F-43E7-89FF-2B29EE7C421D}" destId="{077B0C4E-E6C2-4E19-A1BA-E23A17037F79}" srcOrd="4" destOrd="0" presId="urn:microsoft.com/office/officeart/2005/8/layout/vList2"/>
    <dgm:cxn modelId="{5DDA3B0C-31F2-4A93-AAAE-BC7A0EA9AF58}" type="presParOf" srcId="{1D928744-805F-43E7-89FF-2B29EE7C421D}" destId="{00593188-5761-4E99-B434-081B82C99337}" srcOrd="5" destOrd="0" presId="urn:microsoft.com/office/officeart/2005/8/layout/vList2"/>
    <dgm:cxn modelId="{22E276BE-98C4-42F6-8B57-EE79853CD38A}" type="presParOf" srcId="{1D928744-805F-43E7-89FF-2B29EE7C421D}" destId="{8A9B8741-DB3C-4E1B-86D5-D134A49FB9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956AE0-B34F-4DD3-A2B4-A4A059C390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7E009AE-9851-4CFD-B212-9F4DC8133E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Digital forensics= digital investigations </a:t>
          </a:r>
          <a:r>
            <a:rPr lang="en-US" i="0" baseline="0"/>
            <a:t>for incident response or legal procedures </a:t>
          </a:r>
          <a:endParaRPr lang="en-US"/>
        </a:p>
      </dgm:t>
    </dgm:pt>
    <dgm:pt modelId="{EB8829CA-DA19-4DC8-95AD-6E74BC0F7F38}" type="parTrans" cxnId="{42BAAA92-B7AC-4EB0-9B11-475EEF3B0945}">
      <dgm:prSet/>
      <dgm:spPr/>
      <dgm:t>
        <a:bodyPr/>
        <a:lstStyle/>
        <a:p>
          <a:endParaRPr lang="en-US"/>
        </a:p>
      </dgm:t>
    </dgm:pt>
    <dgm:pt modelId="{00EF2DB1-F638-484E-8648-9DED7D5A861D}" type="sibTrans" cxnId="{42BAAA92-B7AC-4EB0-9B11-475EEF3B0945}">
      <dgm:prSet/>
      <dgm:spPr/>
      <dgm:t>
        <a:bodyPr/>
        <a:lstStyle/>
        <a:p>
          <a:endParaRPr lang="en-US"/>
        </a:p>
      </dgm:t>
    </dgm:pt>
    <dgm:pt modelId="{5C870E15-8386-4423-AE50-57B0426BB3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Investigation conducted under </a:t>
          </a:r>
          <a:r>
            <a:rPr lang="en-US" b="1" i="0" baseline="0" dirty="0"/>
            <a:t>UK ACPO </a:t>
          </a:r>
          <a:r>
            <a:rPr lang="en-US" b="0" i="0" baseline="0" dirty="0"/>
            <a:t>principles</a:t>
          </a:r>
          <a:endParaRPr lang="en-US" b="0" dirty="0"/>
        </a:p>
      </dgm:t>
    </dgm:pt>
    <dgm:pt modelId="{B37E1E9E-8743-4D27-BB83-D8F2E0BB12CD}" type="parTrans" cxnId="{97EBBEB5-073E-4C5C-9CB4-EA54F8DEC89E}">
      <dgm:prSet/>
      <dgm:spPr/>
      <dgm:t>
        <a:bodyPr/>
        <a:lstStyle/>
        <a:p>
          <a:endParaRPr lang="en-US"/>
        </a:p>
      </dgm:t>
    </dgm:pt>
    <dgm:pt modelId="{659368E0-F4E0-4A76-ABEF-EAFD7EC1ACFB}" type="sibTrans" cxnId="{97EBBEB5-073E-4C5C-9CB4-EA54F8DEC89E}">
      <dgm:prSet/>
      <dgm:spPr/>
      <dgm:t>
        <a:bodyPr/>
        <a:lstStyle/>
        <a:p>
          <a:endParaRPr lang="en-US"/>
        </a:p>
      </dgm:t>
    </dgm:pt>
    <dgm:pt modelId="{5B74D8A5-81F2-4E45-A873-C5BF31379C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Case 1</a:t>
          </a:r>
          <a:r>
            <a:rPr lang="en-US" dirty="0"/>
            <a:t>: Internal Date Leakage Suspicion </a:t>
          </a:r>
        </a:p>
      </dgm:t>
    </dgm:pt>
    <dgm:pt modelId="{22CB2713-CFFD-489C-B317-3303ABE60286}" type="parTrans" cxnId="{9AA334B3-B63F-47F9-9F5C-945678474B03}">
      <dgm:prSet/>
      <dgm:spPr/>
      <dgm:t>
        <a:bodyPr/>
        <a:lstStyle/>
        <a:p>
          <a:endParaRPr lang="en-US"/>
        </a:p>
      </dgm:t>
    </dgm:pt>
    <dgm:pt modelId="{8285C073-9337-4589-8947-AFDB3876D8B6}" type="sibTrans" cxnId="{9AA334B3-B63F-47F9-9F5C-945678474B03}">
      <dgm:prSet/>
      <dgm:spPr/>
      <dgm:t>
        <a:bodyPr/>
        <a:lstStyle/>
        <a:p>
          <a:endParaRPr lang="en-US"/>
        </a:p>
      </dgm:t>
    </dgm:pt>
    <dgm:pt modelId="{129A5DF4-AAF7-4714-93D2-681B92917E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Case 2: </a:t>
          </a:r>
          <a:r>
            <a:rPr lang="en-US" dirty="0"/>
            <a:t>Steganography and cryptography suspected behavior </a:t>
          </a:r>
        </a:p>
      </dgm:t>
    </dgm:pt>
    <dgm:pt modelId="{18D41D05-A6F9-443B-809E-9092F07BAD13}" type="parTrans" cxnId="{3ABB1048-7B8A-44EC-A5E4-02F96319DA72}">
      <dgm:prSet/>
      <dgm:spPr/>
      <dgm:t>
        <a:bodyPr/>
        <a:lstStyle/>
        <a:p>
          <a:endParaRPr lang="en-US"/>
        </a:p>
      </dgm:t>
    </dgm:pt>
    <dgm:pt modelId="{FDB90E00-05E4-42BF-B73F-07F0E12B735D}" type="sibTrans" cxnId="{3ABB1048-7B8A-44EC-A5E4-02F96319DA72}">
      <dgm:prSet/>
      <dgm:spPr/>
      <dgm:t>
        <a:bodyPr/>
        <a:lstStyle/>
        <a:p>
          <a:endParaRPr lang="en-US"/>
        </a:p>
      </dgm:t>
    </dgm:pt>
    <dgm:pt modelId="{6313B02C-0A42-4F52-B276-B5FDFFDB9E15}" type="pres">
      <dgm:prSet presAssocID="{61956AE0-B34F-4DD3-A2B4-A4A059C39042}" presName="root" presStyleCnt="0">
        <dgm:presLayoutVars>
          <dgm:dir/>
          <dgm:resizeHandles val="exact"/>
        </dgm:presLayoutVars>
      </dgm:prSet>
      <dgm:spPr/>
    </dgm:pt>
    <dgm:pt modelId="{EB8DC288-D2FA-446E-9812-58A6B460232C}" type="pres">
      <dgm:prSet presAssocID="{A7E009AE-9851-4CFD-B212-9F4DC8133EEA}" presName="compNode" presStyleCnt="0"/>
      <dgm:spPr/>
    </dgm:pt>
    <dgm:pt modelId="{C28A1826-7E6A-400E-A02D-72C0551A8CE8}" type="pres">
      <dgm:prSet presAssocID="{A7E009AE-9851-4CFD-B212-9F4DC8133EEA}" presName="bgRect" presStyleLbl="bgShp" presStyleIdx="0" presStyleCnt="4"/>
      <dgm:spPr/>
    </dgm:pt>
    <dgm:pt modelId="{DE71AEA2-950E-4641-8F7B-06EFAD0F0FE4}" type="pres">
      <dgm:prSet presAssocID="{A7E009AE-9851-4CFD-B212-9F4DC8133E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F805CBD-4368-414E-88AC-59A677439272}" type="pres">
      <dgm:prSet presAssocID="{A7E009AE-9851-4CFD-B212-9F4DC8133EEA}" presName="spaceRect" presStyleCnt="0"/>
      <dgm:spPr/>
    </dgm:pt>
    <dgm:pt modelId="{1717326D-A572-4EC5-BA73-F3254B6924EC}" type="pres">
      <dgm:prSet presAssocID="{A7E009AE-9851-4CFD-B212-9F4DC8133EEA}" presName="parTx" presStyleLbl="revTx" presStyleIdx="0" presStyleCnt="4">
        <dgm:presLayoutVars>
          <dgm:chMax val="0"/>
          <dgm:chPref val="0"/>
        </dgm:presLayoutVars>
      </dgm:prSet>
      <dgm:spPr/>
    </dgm:pt>
    <dgm:pt modelId="{4F25A85F-094C-496C-943D-7EE72F5BA13D}" type="pres">
      <dgm:prSet presAssocID="{00EF2DB1-F638-484E-8648-9DED7D5A861D}" presName="sibTrans" presStyleCnt="0"/>
      <dgm:spPr/>
    </dgm:pt>
    <dgm:pt modelId="{3275F550-2F31-4381-9915-E8F0419C6261}" type="pres">
      <dgm:prSet presAssocID="{5C870E15-8386-4423-AE50-57B0426BB3E6}" presName="compNode" presStyleCnt="0"/>
      <dgm:spPr/>
    </dgm:pt>
    <dgm:pt modelId="{86B33D10-2E9F-4630-BEF8-938248A3F378}" type="pres">
      <dgm:prSet presAssocID="{5C870E15-8386-4423-AE50-57B0426BB3E6}" presName="bgRect" presStyleLbl="bgShp" presStyleIdx="1" presStyleCnt="4"/>
      <dgm:spPr/>
    </dgm:pt>
    <dgm:pt modelId="{A5B8436B-4D08-4153-829A-EE896F0BB812}" type="pres">
      <dgm:prSet presAssocID="{5C870E15-8386-4423-AE50-57B0426BB3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2ED3D95-ED11-4581-BD5A-86BD5BDBC132}" type="pres">
      <dgm:prSet presAssocID="{5C870E15-8386-4423-AE50-57B0426BB3E6}" presName="spaceRect" presStyleCnt="0"/>
      <dgm:spPr/>
    </dgm:pt>
    <dgm:pt modelId="{A336F1BF-E656-4527-BED3-4FE4E3C0EF6A}" type="pres">
      <dgm:prSet presAssocID="{5C870E15-8386-4423-AE50-57B0426BB3E6}" presName="parTx" presStyleLbl="revTx" presStyleIdx="1" presStyleCnt="4">
        <dgm:presLayoutVars>
          <dgm:chMax val="0"/>
          <dgm:chPref val="0"/>
        </dgm:presLayoutVars>
      </dgm:prSet>
      <dgm:spPr/>
    </dgm:pt>
    <dgm:pt modelId="{25072C35-923C-44E2-A760-5F806DDFEC05}" type="pres">
      <dgm:prSet presAssocID="{659368E0-F4E0-4A76-ABEF-EAFD7EC1ACFB}" presName="sibTrans" presStyleCnt="0"/>
      <dgm:spPr/>
    </dgm:pt>
    <dgm:pt modelId="{E25E5BF9-FD64-4215-B50D-269D91BC4C08}" type="pres">
      <dgm:prSet presAssocID="{5B74D8A5-81F2-4E45-A873-C5BF31379C0C}" presName="compNode" presStyleCnt="0"/>
      <dgm:spPr/>
    </dgm:pt>
    <dgm:pt modelId="{27217630-BB07-45BF-A5AB-43A695548353}" type="pres">
      <dgm:prSet presAssocID="{5B74D8A5-81F2-4E45-A873-C5BF31379C0C}" presName="bgRect" presStyleLbl="bgShp" presStyleIdx="2" presStyleCnt="4"/>
      <dgm:spPr/>
    </dgm:pt>
    <dgm:pt modelId="{73A732F8-DD74-4DB1-AC16-56FD0399831B}" type="pres">
      <dgm:prSet presAssocID="{5B74D8A5-81F2-4E45-A873-C5BF31379C0C}" presName="iconRect" presStyleLbl="node1" presStyleIdx="2" presStyleCnt="4"/>
      <dgm:spPr/>
    </dgm:pt>
    <dgm:pt modelId="{21C68881-3315-47C1-B180-422B3DB549C1}" type="pres">
      <dgm:prSet presAssocID="{5B74D8A5-81F2-4E45-A873-C5BF31379C0C}" presName="spaceRect" presStyleCnt="0"/>
      <dgm:spPr/>
    </dgm:pt>
    <dgm:pt modelId="{6A565872-AB94-4B39-B13E-406150D5DD27}" type="pres">
      <dgm:prSet presAssocID="{5B74D8A5-81F2-4E45-A873-C5BF31379C0C}" presName="parTx" presStyleLbl="revTx" presStyleIdx="2" presStyleCnt="4">
        <dgm:presLayoutVars>
          <dgm:chMax val="0"/>
          <dgm:chPref val="0"/>
        </dgm:presLayoutVars>
      </dgm:prSet>
      <dgm:spPr/>
    </dgm:pt>
    <dgm:pt modelId="{33A1EDA9-A968-43F5-B15F-8C2145E39DB9}" type="pres">
      <dgm:prSet presAssocID="{8285C073-9337-4589-8947-AFDB3876D8B6}" presName="sibTrans" presStyleCnt="0"/>
      <dgm:spPr/>
    </dgm:pt>
    <dgm:pt modelId="{D4B7218F-2109-497C-BD5B-B1166DA51FE0}" type="pres">
      <dgm:prSet presAssocID="{129A5DF4-AAF7-4714-93D2-681B92917EE1}" presName="compNode" presStyleCnt="0"/>
      <dgm:spPr/>
    </dgm:pt>
    <dgm:pt modelId="{CA11DDB9-2EAD-41EC-9931-67E3036966AA}" type="pres">
      <dgm:prSet presAssocID="{129A5DF4-AAF7-4714-93D2-681B92917EE1}" presName="bgRect" presStyleLbl="bgShp" presStyleIdx="3" presStyleCnt="4"/>
      <dgm:spPr/>
    </dgm:pt>
    <dgm:pt modelId="{0A35D05B-DA77-4300-8049-7791A3A5F2C9}" type="pres">
      <dgm:prSet presAssocID="{129A5DF4-AAF7-4714-93D2-681B92917EE1}" presName="iconRect" presStyleLbl="node1" presStyleIdx="3" presStyleCnt="4"/>
      <dgm:spPr/>
    </dgm:pt>
    <dgm:pt modelId="{126FA012-4767-4BAE-A90F-9C07B47EAF23}" type="pres">
      <dgm:prSet presAssocID="{129A5DF4-AAF7-4714-93D2-681B92917EE1}" presName="spaceRect" presStyleCnt="0"/>
      <dgm:spPr/>
    </dgm:pt>
    <dgm:pt modelId="{F83442E2-92E7-4FB8-AFDD-8FBDD78E1B6F}" type="pres">
      <dgm:prSet presAssocID="{129A5DF4-AAF7-4714-93D2-681B92917EE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A06EF1C-44C0-4B21-9285-0B24FFDCB254}" type="presOf" srcId="{61956AE0-B34F-4DD3-A2B4-A4A059C39042}" destId="{6313B02C-0A42-4F52-B276-B5FDFFDB9E15}" srcOrd="0" destOrd="0" presId="urn:microsoft.com/office/officeart/2018/2/layout/IconVerticalSolidList"/>
    <dgm:cxn modelId="{3ABB1048-7B8A-44EC-A5E4-02F96319DA72}" srcId="{61956AE0-B34F-4DD3-A2B4-A4A059C39042}" destId="{129A5DF4-AAF7-4714-93D2-681B92917EE1}" srcOrd="3" destOrd="0" parTransId="{18D41D05-A6F9-443B-809E-9092F07BAD13}" sibTransId="{FDB90E00-05E4-42BF-B73F-07F0E12B735D}"/>
    <dgm:cxn modelId="{1589107A-364A-4D44-97BD-217658C4E956}" type="presOf" srcId="{129A5DF4-AAF7-4714-93D2-681B92917EE1}" destId="{F83442E2-92E7-4FB8-AFDD-8FBDD78E1B6F}" srcOrd="0" destOrd="0" presId="urn:microsoft.com/office/officeart/2018/2/layout/IconVerticalSolidList"/>
    <dgm:cxn modelId="{BAAADE8C-534E-4F3C-90D4-190ECB4BEBC6}" type="presOf" srcId="{5C870E15-8386-4423-AE50-57B0426BB3E6}" destId="{A336F1BF-E656-4527-BED3-4FE4E3C0EF6A}" srcOrd="0" destOrd="0" presId="urn:microsoft.com/office/officeart/2018/2/layout/IconVerticalSolidList"/>
    <dgm:cxn modelId="{42BAAA92-B7AC-4EB0-9B11-475EEF3B0945}" srcId="{61956AE0-B34F-4DD3-A2B4-A4A059C39042}" destId="{A7E009AE-9851-4CFD-B212-9F4DC8133EEA}" srcOrd="0" destOrd="0" parTransId="{EB8829CA-DA19-4DC8-95AD-6E74BC0F7F38}" sibTransId="{00EF2DB1-F638-484E-8648-9DED7D5A861D}"/>
    <dgm:cxn modelId="{07C631A0-F0F0-4464-B22C-F6127BBA76D7}" type="presOf" srcId="{5B74D8A5-81F2-4E45-A873-C5BF31379C0C}" destId="{6A565872-AB94-4B39-B13E-406150D5DD27}" srcOrd="0" destOrd="0" presId="urn:microsoft.com/office/officeart/2018/2/layout/IconVerticalSolidList"/>
    <dgm:cxn modelId="{9AA334B3-B63F-47F9-9F5C-945678474B03}" srcId="{61956AE0-B34F-4DD3-A2B4-A4A059C39042}" destId="{5B74D8A5-81F2-4E45-A873-C5BF31379C0C}" srcOrd="2" destOrd="0" parTransId="{22CB2713-CFFD-489C-B317-3303ABE60286}" sibTransId="{8285C073-9337-4589-8947-AFDB3876D8B6}"/>
    <dgm:cxn modelId="{92D0A0B4-FEF4-4004-A22C-ED1BC2F40EBC}" type="presOf" srcId="{A7E009AE-9851-4CFD-B212-9F4DC8133EEA}" destId="{1717326D-A572-4EC5-BA73-F3254B6924EC}" srcOrd="0" destOrd="0" presId="urn:microsoft.com/office/officeart/2018/2/layout/IconVerticalSolidList"/>
    <dgm:cxn modelId="{97EBBEB5-073E-4C5C-9CB4-EA54F8DEC89E}" srcId="{61956AE0-B34F-4DD3-A2B4-A4A059C39042}" destId="{5C870E15-8386-4423-AE50-57B0426BB3E6}" srcOrd="1" destOrd="0" parTransId="{B37E1E9E-8743-4D27-BB83-D8F2E0BB12CD}" sibTransId="{659368E0-F4E0-4A76-ABEF-EAFD7EC1ACFB}"/>
    <dgm:cxn modelId="{B5BFAEDF-B58D-4C43-9255-146D15564BD4}" type="presParOf" srcId="{6313B02C-0A42-4F52-B276-B5FDFFDB9E15}" destId="{EB8DC288-D2FA-446E-9812-58A6B460232C}" srcOrd="0" destOrd="0" presId="urn:microsoft.com/office/officeart/2018/2/layout/IconVerticalSolidList"/>
    <dgm:cxn modelId="{499BBD50-F93B-4A7E-8AFB-50C9A3148F0F}" type="presParOf" srcId="{EB8DC288-D2FA-446E-9812-58A6B460232C}" destId="{C28A1826-7E6A-400E-A02D-72C0551A8CE8}" srcOrd="0" destOrd="0" presId="urn:microsoft.com/office/officeart/2018/2/layout/IconVerticalSolidList"/>
    <dgm:cxn modelId="{F4009A98-286C-4B8E-B7F5-C341EBC20B03}" type="presParOf" srcId="{EB8DC288-D2FA-446E-9812-58A6B460232C}" destId="{DE71AEA2-950E-4641-8F7B-06EFAD0F0FE4}" srcOrd="1" destOrd="0" presId="urn:microsoft.com/office/officeart/2018/2/layout/IconVerticalSolidList"/>
    <dgm:cxn modelId="{C8C2CB75-17C6-4BC0-8111-35F78222B6BA}" type="presParOf" srcId="{EB8DC288-D2FA-446E-9812-58A6B460232C}" destId="{CF805CBD-4368-414E-88AC-59A677439272}" srcOrd="2" destOrd="0" presId="urn:microsoft.com/office/officeart/2018/2/layout/IconVerticalSolidList"/>
    <dgm:cxn modelId="{F3BB82D3-FB6C-4C07-8229-FC4A69AC83EC}" type="presParOf" srcId="{EB8DC288-D2FA-446E-9812-58A6B460232C}" destId="{1717326D-A572-4EC5-BA73-F3254B6924EC}" srcOrd="3" destOrd="0" presId="urn:microsoft.com/office/officeart/2018/2/layout/IconVerticalSolidList"/>
    <dgm:cxn modelId="{196814DE-351C-4AA1-B61F-F4C7A49725FA}" type="presParOf" srcId="{6313B02C-0A42-4F52-B276-B5FDFFDB9E15}" destId="{4F25A85F-094C-496C-943D-7EE72F5BA13D}" srcOrd="1" destOrd="0" presId="urn:microsoft.com/office/officeart/2018/2/layout/IconVerticalSolidList"/>
    <dgm:cxn modelId="{2A5C5F52-7196-4B2D-A0F9-F94D90C0C03F}" type="presParOf" srcId="{6313B02C-0A42-4F52-B276-B5FDFFDB9E15}" destId="{3275F550-2F31-4381-9915-E8F0419C6261}" srcOrd="2" destOrd="0" presId="urn:microsoft.com/office/officeart/2018/2/layout/IconVerticalSolidList"/>
    <dgm:cxn modelId="{59C6B4A8-EBC7-4E86-98F3-59082F45FF6B}" type="presParOf" srcId="{3275F550-2F31-4381-9915-E8F0419C6261}" destId="{86B33D10-2E9F-4630-BEF8-938248A3F378}" srcOrd="0" destOrd="0" presId="urn:microsoft.com/office/officeart/2018/2/layout/IconVerticalSolidList"/>
    <dgm:cxn modelId="{ABFD19C2-CDF0-47C2-93FF-D94EE5148D8E}" type="presParOf" srcId="{3275F550-2F31-4381-9915-E8F0419C6261}" destId="{A5B8436B-4D08-4153-829A-EE896F0BB812}" srcOrd="1" destOrd="0" presId="urn:microsoft.com/office/officeart/2018/2/layout/IconVerticalSolidList"/>
    <dgm:cxn modelId="{C074A21E-564F-4594-8542-C7FF65CEAACF}" type="presParOf" srcId="{3275F550-2F31-4381-9915-E8F0419C6261}" destId="{62ED3D95-ED11-4581-BD5A-86BD5BDBC132}" srcOrd="2" destOrd="0" presId="urn:microsoft.com/office/officeart/2018/2/layout/IconVerticalSolidList"/>
    <dgm:cxn modelId="{15870954-4B76-4BF1-B52F-8A1E3ED07459}" type="presParOf" srcId="{3275F550-2F31-4381-9915-E8F0419C6261}" destId="{A336F1BF-E656-4527-BED3-4FE4E3C0EF6A}" srcOrd="3" destOrd="0" presId="urn:microsoft.com/office/officeart/2018/2/layout/IconVerticalSolidList"/>
    <dgm:cxn modelId="{7509F8FF-18A8-49B4-B4DA-659457CF3F86}" type="presParOf" srcId="{6313B02C-0A42-4F52-B276-B5FDFFDB9E15}" destId="{25072C35-923C-44E2-A760-5F806DDFEC05}" srcOrd="3" destOrd="0" presId="urn:microsoft.com/office/officeart/2018/2/layout/IconVerticalSolidList"/>
    <dgm:cxn modelId="{C9BAA044-FAC3-42C9-98BD-F7AACBB29221}" type="presParOf" srcId="{6313B02C-0A42-4F52-B276-B5FDFFDB9E15}" destId="{E25E5BF9-FD64-4215-B50D-269D91BC4C08}" srcOrd="4" destOrd="0" presId="urn:microsoft.com/office/officeart/2018/2/layout/IconVerticalSolidList"/>
    <dgm:cxn modelId="{16AD159D-3CC6-4F93-A479-8F19730503D9}" type="presParOf" srcId="{E25E5BF9-FD64-4215-B50D-269D91BC4C08}" destId="{27217630-BB07-45BF-A5AB-43A695548353}" srcOrd="0" destOrd="0" presId="urn:microsoft.com/office/officeart/2018/2/layout/IconVerticalSolidList"/>
    <dgm:cxn modelId="{BB131EFF-8A4A-45FA-9596-0998976030A6}" type="presParOf" srcId="{E25E5BF9-FD64-4215-B50D-269D91BC4C08}" destId="{73A732F8-DD74-4DB1-AC16-56FD0399831B}" srcOrd="1" destOrd="0" presId="urn:microsoft.com/office/officeart/2018/2/layout/IconVerticalSolidList"/>
    <dgm:cxn modelId="{C59EFDC2-33E2-4FC4-88C3-D779F56CA4E7}" type="presParOf" srcId="{E25E5BF9-FD64-4215-B50D-269D91BC4C08}" destId="{21C68881-3315-47C1-B180-422B3DB549C1}" srcOrd="2" destOrd="0" presId="urn:microsoft.com/office/officeart/2018/2/layout/IconVerticalSolidList"/>
    <dgm:cxn modelId="{CADF49F7-01BD-4132-BCFF-9E805A9A159C}" type="presParOf" srcId="{E25E5BF9-FD64-4215-B50D-269D91BC4C08}" destId="{6A565872-AB94-4B39-B13E-406150D5DD27}" srcOrd="3" destOrd="0" presId="urn:microsoft.com/office/officeart/2018/2/layout/IconVerticalSolidList"/>
    <dgm:cxn modelId="{11DDE320-4192-4F7E-97F0-BB7460B5A024}" type="presParOf" srcId="{6313B02C-0A42-4F52-B276-B5FDFFDB9E15}" destId="{33A1EDA9-A968-43F5-B15F-8C2145E39DB9}" srcOrd="5" destOrd="0" presId="urn:microsoft.com/office/officeart/2018/2/layout/IconVerticalSolidList"/>
    <dgm:cxn modelId="{AC47283B-7158-4D0F-A739-13F83E2BA40C}" type="presParOf" srcId="{6313B02C-0A42-4F52-B276-B5FDFFDB9E15}" destId="{D4B7218F-2109-497C-BD5B-B1166DA51FE0}" srcOrd="6" destOrd="0" presId="urn:microsoft.com/office/officeart/2018/2/layout/IconVerticalSolidList"/>
    <dgm:cxn modelId="{33114FB3-58DB-43DE-8546-B2345C3FCE4D}" type="presParOf" srcId="{D4B7218F-2109-497C-BD5B-B1166DA51FE0}" destId="{CA11DDB9-2EAD-41EC-9931-67E3036966AA}" srcOrd="0" destOrd="0" presId="urn:microsoft.com/office/officeart/2018/2/layout/IconVerticalSolidList"/>
    <dgm:cxn modelId="{D9AB0176-AA39-4F67-A81B-BDCBB1B2EE46}" type="presParOf" srcId="{D4B7218F-2109-497C-BD5B-B1166DA51FE0}" destId="{0A35D05B-DA77-4300-8049-7791A3A5F2C9}" srcOrd="1" destOrd="0" presId="urn:microsoft.com/office/officeart/2018/2/layout/IconVerticalSolidList"/>
    <dgm:cxn modelId="{5D5058D5-8A05-41A2-A299-6F6C4980559C}" type="presParOf" srcId="{D4B7218F-2109-497C-BD5B-B1166DA51FE0}" destId="{126FA012-4767-4BAE-A90F-9C07B47EAF23}" srcOrd="2" destOrd="0" presId="urn:microsoft.com/office/officeart/2018/2/layout/IconVerticalSolidList"/>
    <dgm:cxn modelId="{B8F4D6A6-B460-48D2-875D-DA40911793B9}" type="presParOf" srcId="{D4B7218F-2109-497C-BD5B-B1166DA51FE0}" destId="{F83442E2-92E7-4FB8-AFDD-8FBDD78E1B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DAD83-F9DB-40D7-BEAC-A7B240011C25}">
      <dsp:nvSpPr>
        <dsp:cNvPr id="0" name=""/>
        <dsp:cNvSpPr/>
      </dsp:nvSpPr>
      <dsp:spPr>
        <a:xfrm>
          <a:off x="0" y="479"/>
          <a:ext cx="10354052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0376E-173C-4632-8E10-32B8C1568989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8202A-E9B6-4F80-AB2B-E90C2A79F00C}">
      <dsp:nvSpPr>
        <dsp:cNvPr id="0" name=""/>
        <dsp:cNvSpPr/>
      </dsp:nvSpPr>
      <dsp:spPr>
        <a:xfrm>
          <a:off x="1297216" y="479"/>
          <a:ext cx="9056835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Investigate 2 cases while showcasing the process, evidence and findings</a:t>
          </a:r>
        </a:p>
      </dsp:txBody>
      <dsp:txXfrm>
        <a:off x="1297216" y="479"/>
        <a:ext cx="9056835" cy="1123131"/>
      </dsp:txXfrm>
    </dsp:sp>
    <dsp:sp modelId="{CA246106-6EEA-4BC7-AEA5-313808B00865}">
      <dsp:nvSpPr>
        <dsp:cNvPr id="0" name=""/>
        <dsp:cNvSpPr/>
      </dsp:nvSpPr>
      <dsp:spPr>
        <a:xfrm>
          <a:off x="0" y="1404394"/>
          <a:ext cx="10354052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20947-B935-475F-A0E1-08504D0165F9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C7C5D-21E8-4BC0-9E7A-A258149F5214}">
      <dsp:nvSpPr>
        <dsp:cNvPr id="0" name=""/>
        <dsp:cNvSpPr/>
      </dsp:nvSpPr>
      <dsp:spPr>
        <a:xfrm>
          <a:off x="1297216" y="1404394"/>
          <a:ext cx="9056835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Case 1: </a:t>
          </a:r>
          <a:r>
            <a:rPr lang="en-US" sz="2500" kern="1200"/>
            <a:t>Disk Image Analysis </a:t>
          </a:r>
        </a:p>
      </dsp:txBody>
      <dsp:txXfrm>
        <a:off x="1297216" y="1404394"/>
        <a:ext cx="9056835" cy="1123131"/>
      </dsp:txXfrm>
    </dsp:sp>
    <dsp:sp modelId="{041EBFED-D9A0-4449-9B1E-CC7CF246DAC8}">
      <dsp:nvSpPr>
        <dsp:cNvPr id="0" name=""/>
        <dsp:cNvSpPr/>
      </dsp:nvSpPr>
      <dsp:spPr>
        <a:xfrm>
          <a:off x="0" y="2808308"/>
          <a:ext cx="10354052" cy="11231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3F3EA-EF7B-4206-85AC-C375105BE459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545C6-A7A5-4055-89A4-89DB2CC46750}">
      <dsp:nvSpPr>
        <dsp:cNvPr id="0" name=""/>
        <dsp:cNvSpPr/>
      </dsp:nvSpPr>
      <dsp:spPr>
        <a:xfrm>
          <a:off x="1297216" y="2808308"/>
          <a:ext cx="9056835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Case 2: </a:t>
          </a:r>
          <a:r>
            <a:rPr lang="en-US" sz="2500" kern="1200" dirty="0"/>
            <a:t>Memory Analysis</a:t>
          </a:r>
        </a:p>
      </dsp:txBody>
      <dsp:txXfrm>
        <a:off x="1297216" y="2808308"/>
        <a:ext cx="9056835" cy="1123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EB91-BD29-497A-953F-1A8E58882A29}">
      <dsp:nvSpPr>
        <dsp:cNvPr id="0" name=""/>
        <dsp:cNvSpPr/>
      </dsp:nvSpPr>
      <dsp:spPr>
        <a:xfrm>
          <a:off x="0" y="43440"/>
          <a:ext cx="6751489" cy="83947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INTRODUCTION</a:t>
          </a:r>
        </a:p>
      </dsp:txBody>
      <dsp:txXfrm>
        <a:off x="40980" y="84420"/>
        <a:ext cx="6669529" cy="757514"/>
      </dsp:txXfrm>
    </dsp:sp>
    <dsp:sp modelId="{AC691C3B-2FAC-48B5-9DE9-32E659D3670C}">
      <dsp:nvSpPr>
        <dsp:cNvPr id="0" name=""/>
        <dsp:cNvSpPr/>
      </dsp:nvSpPr>
      <dsp:spPr>
        <a:xfrm>
          <a:off x="0" y="983715"/>
          <a:ext cx="6751489" cy="83947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METHODS AND TOOLS</a:t>
          </a:r>
        </a:p>
      </dsp:txBody>
      <dsp:txXfrm>
        <a:off x="40980" y="1024695"/>
        <a:ext cx="6669529" cy="757514"/>
      </dsp:txXfrm>
    </dsp:sp>
    <dsp:sp modelId="{077B0C4E-E6C2-4E19-A1BA-E23A17037F79}">
      <dsp:nvSpPr>
        <dsp:cNvPr id="0" name=""/>
        <dsp:cNvSpPr/>
      </dsp:nvSpPr>
      <dsp:spPr>
        <a:xfrm>
          <a:off x="0" y="1923990"/>
          <a:ext cx="6751489" cy="83947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FINDINGS </a:t>
          </a:r>
        </a:p>
      </dsp:txBody>
      <dsp:txXfrm>
        <a:off x="40980" y="1964970"/>
        <a:ext cx="6669529" cy="757514"/>
      </dsp:txXfrm>
    </dsp:sp>
    <dsp:sp modelId="{8A9B8741-DB3C-4E1B-86D5-D134A49FB937}">
      <dsp:nvSpPr>
        <dsp:cNvPr id="0" name=""/>
        <dsp:cNvSpPr/>
      </dsp:nvSpPr>
      <dsp:spPr>
        <a:xfrm>
          <a:off x="0" y="2864265"/>
          <a:ext cx="6751489" cy="839474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CONCLUSION</a:t>
          </a:r>
        </a:p>
      </dsp:txBody>
      <dsp:txXfrm>
        <a:off x="40980" y="2905245"/>
        <a:ext cx="6669529" cy="757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A1826-7E6A-400E-A02D-72C0551A8CE8}">
      <dsp:nvSpPr>
        <dsp:cNvPr id="0" name=""/>
        <dsp:cNvSpPr/>
      </dsp:nvSpPr>
      <dsp:spPr>
        <a:xfrm>
          <a:off x="0" y="1632"/>
          <a:ext cx="6129879" cy="827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1AEA2-950E-4641-8F7B-06EFAD0F0FE4}">
      <dsp:nvSpPr>
        <dsp:cNvPr id="0" name=""/>
        <dsp:cNvSpPr/>
      </dsp:nvSpPr>
      <dsp:spPr>
        <a:xfrm>
          <a:off x="250213" y="187741"/>
          <a:ext cx="454933" cy="454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7326D-A572-4EC5-BA73-F3254B6924EC}">
      <dsp:nvSpPr>
        <dsp:cNvPr id="0" name=""/>
        <dsp:cNvSpPr/>
      </dsp:nvSpPr>
      <dsp:spPr>
        <a:xfrm>
          <a:off x="955360" y="1632"/>
          <a:ext cx="5174518" cy="82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40" tIns="87540" rIns="87540" bIns="87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Digital forensics= digital investigations </a:t>
          </a:r>
          <a:r>
            <a:rPr lang="en-US" sz="2000" i="0" kern="1200" baseline="0"/>
            <a:t>for incident response or legal procedures </a:t>
          </a:r>
          <a:endParaRPr lang="en-US" sz="2000" kern="1200"/>
        </a:p>
      </dsp:txBody>
      <dsp:txXfrm>
        <a:off x="955360" y="1632"/>
        <a:ext cx="5174518" cy="827152"/>
      </dsp:txXfrm>
    </dsp:sp>
    <dsp:sp modelId="{86B33D10-2E9F-4630-BEF8-938248A3F378}">
      <dsp:nvSpPr>
        <dsp:cNvPr id="0" name=""/>
        <dsp:cNvSpPr/>
      </dsp:nvSpPr>
      <dsp:spPr>
        <a:xfrm>
          <a:off x="0" y="1035572"/>
          <a:ext cx="6129879" cy="827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8436B-4D08-4153-829A-EE896F0BB812}">
      <dsp:nvSpPr>
        <dsp:cNvPr id="0" name=""/>
        <dsp:cNvSpPr/>
      </dsp:nvSpPr>
      <dsp:spPr>
        <a:xfrm>
          <a:off x="250213" y="1221681"/>
          <a:ext cx="454933" cy="454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6F1BF-E656-4527-BED3-4FE4E3C0EF6A}">
      <dsp:nvSpPr>
        <dsp:cNvPr id="0" name=""/>
        <dsp:cNvSpPr/>
      </dsp:nvSpPr>
      <dsp:spPr>
        <a:xfrm>
          <a:off x="955360" y="1035572"/>
          <a:ext cx="5174518" cy="82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40" tIns="87540" rIns="87540" bIns="87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Investigation conducted under </a:t>
          </a:r>
          <a:r>
            <a:rPr lang="en-US" sz="2000" b="1" i="0" kern="1200" baseline="0" dirty="0"/>
            <a:t>UK ACPO </a:t>
          </a:r>
          <a:r>
            <a:rPr lang="en-US" sz="2000" b="0" i="0" kern="1200" baseline="0" dirty="0"/>
            <a:t>principles</a:t>
          </a:r>
          <a:endParaRPr lang="en-US" sz="2000" b="0" kern="1200" dirty="0"/>
        </a:p>
      </dsp:txBody>
      <dsp:txXfrm>
        <a:off x="955360" y="1035572"/>
        <a:ext cx="5174518" cy="827152"/>
      </dsp:txXfrm>
    </dsp:sp>
    <dsp:sp modelId="{27217630-BB07-45BF-A5AB-43A695548353}">
      <dsp:nvSpPr>
        <dsp:cNvPr id="0" name=""/>
        <dsp:cNvSpPr/>
      </dsp:nvSpPr>
      <dsp:spPr>
        <a:xfrm>
          <a:off x="0" y="2069512"/>
          <a:ext cx="6129879" cy="827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732F8-DD74-4DB1-AC16-56FD0399831B}">
      <dsp:nvSpPr>
        <dsp:cNvPr id="0" name=""/>
        <dsp:cNvSpPr/>
      </dsp:nvSpPr>
      <dsp:spPr>
        <a:xfrm>
          <a:off x="250213" y="2255621"/>
          <a:ext cx="454933" cy="4549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65872-AB94-4B39-B13E-406150D5DD27}">
      <dsp:nvSpPr>
        <dsp:cNvPr id="0" name=""/>
        <dsp:cNvSpPr/>
      </dsp:nvSpPr>
      <dsp:spPr>
        <a:xfrm>
          <a:off x="955360" y="2069512"/>
          <a:ext cx="5174518" cy="82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40" tIns="87540" rIns="87540" bIns="87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Case 1</a:t>
          </a:r>
          <a:r>
            <a:rPr lang="en-US" sz="2000" kern="1200" dirty="0"/>
            <a:t>: Internal Date Leakage Suspicion </a:t>
          </a:r>
        </a:p>
      </dsp:txBody>
      <dsp:txXfrm>
        <a:off x="955360" y="2069512"/>
        <a:ext cx="5174518" cy="827152"/>
      </dsp:txXfrm>
    </dsp:sp>
    <dsp:sp modelId="{CA11DDB9-2EAD-41EC-9931-67E3036966AA}">
      <dsp:nvSpPr>
        <dsp:cNvPr id="0" name=""/>
        <dsp:cNvSpPr/>
      </dsp:nvSpPr>
      <dsp:spPr>
        <a:xfrm>
          <a:off x="0" y="3103452"/>
          <a:ext cx="6129879" cy="8271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5D05B-DA77-4300-8049-7791A3A5F2C9}">
      <dsp:nvSpPr>
        <dsp:cNvPr id="0" name=""/>
        <dsp:cNvSpPr/>
      </dsp:nvSpPr>
      <dsp:spPr>
        <a:xfrm>
          <a:off x="250213" y="3289562"/>
          <a:ext cx="454933" cy="4549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442E2-92E7-4FB8-AFDD-8FBDD78E1B6F}">
      <dsp:nvSpPr>
        <dsp:cNvPr id="0" name=""/>
        <dsp:cNvSpPr/>
      </dsp:nvSpPr>
      <dsp:spPr>
        <a:xfrm>
          <a:off x="955360" y="3103452"/>
          <a:ext cx="5174518" cy="82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40" tIns="87540" rIns="87540" bIns="87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Case 2: </a:t>
          </a:r>
          <a:r>
            <a:rPr lang="en-US" sz="2000" kern="1200" dirty="0"/>
            <a:t>Steganography and cryptography suspected behavior </a:t>
          </a:r>
        </a:p>
      </dsp:txBody>
      <dsp:txXfrm>
        <a:off x="955360" y="3103452"/>
        <a:ext cx="5174518" cy="827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1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a-ahmedd/DIGITAL-FORENSICS-PYTHON-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37983"/>
            <a:ext cx="5674360" cy="3200400"/>
          </a:xfrm>
        </p:spPr>
        <p:txBody>
          <a:bodyPr/>
          <a:lstStyle/>
          <a:p>
            <a:pPr algn="ctr"/>
            <a:r>
              <a:rPr lang="en-US" dirty="0"/>
              <a:t>Disk and Memory Digital FORENSICS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2C38F-4E49-F382-7AB4-F137D29890A3}"/>
              </a:ext>
            </a:extLst>
          </p:cNvPr>
          <p:cNvSpPr txBox="1"/>
          <p:nvPr/>
        </p:nvSpPr>
        <p:spPr>
          <a:xfrm>
            <a:off x="7833723" y="2392530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[KH5036CMD]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5C901-B8AD-E053-FE27-F141D638B880}"/>
              </a:ext>
            </a:extLst>
          </p:cNvPr>
          <p:cNvSpPr txBox="1"/>
          <p:nvPr/>
        </p:nvSpPr>
        <p:spPr>
          <a:xfrm>
            <a:off x="7016620" y="4938383"/>
            <a:ext cx="3676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Hala</a:t>
            </a:r>
            <a:r>
              <a:rPr lang="en-US" dirty="0">
                <a:solidFill>
                  <a:schemeClr val="bg1"/>
                </a:solidFill>
              </a:rPr>
              <a:t> Ahmed Sayed] | [202300277]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[Haitham </a:t>
            </a:r>
            <a:r>
              <a:rPr lang="en-US" dirty="0" err="1">
                <a:solidFill>
                  <a:schemeClr val="bg1"/>
                </a:solidFill>
              </a:rPr>
              <a:t>Ghalwash</a:t>
            </a:r>
            <a:r>
              <a:rPr lang="en-US" dirty="0">
                <a:solidFill>
                  <a:schemeClr val="bg1"/>
                </a:solidFill>
              </a:rPr>
              <a:t>]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[Kareem El </a:t>
            </a:r>
            <a:r>
              <a:rPr lang="en-US" dirty="0" err="1">
                <a:solidFill>
                  <a:schemeClr val="bg1"/>
                </a:solidFill>
              </a:rPr>
              <a:t>Debassy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C2128-41FE-C926-70D0-E18544C2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951" y="0"/>
            <a:ext cx="4052931" cy="9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1921-370B-D4B8-DAB0-0D5BE524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0239" y="52619"/>
            <a:ext cx="9524998" cy="1499627"/>
          </a:xfrm>
        </p:spPr>
        <p:txBody>
          <a:bodyPr/>
          <a:lstStyle/>
          <a:p>
            <a:pPr algn="ctr"/>
            <a:r>
              <a:rPr lang="en-US" b="1" dirty="0">
                <a:effectLst/>
              </a:rPr>
              <a:t>Memory Dump Analysis Findings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D394-F054-6645-DCCB-93747FFAC5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02433"/>
            <a:ext cx="4907902" cy="4131047"/>
          </a:xfrm>
        </p:spPr>
        <p:txBody>
          <a:bodyPr>
            <a:noAutofit/>
          </a:bodyPr>
          <a:lstStyle/>
          <a:p>
            <a:r>
              <a:rPr lang="en-US" sz="1100" b="1" dirty="0">
                <a:effectLst/>
              </a:rPr>
              <a:t>System Information: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OS: Windows 7, x86 (32-bit)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Processors: 1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95+ running programs analyzed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Machine IP: 10.0.2.15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Internet connections detected</a:t>
            </a:r>
            <a:endParaRPr lang="en-US" sz="1100" dirty="0"/>
          </a:p>
          <a:p>
            <a:r>
              <a:rPr lang="en-US" sz="1100" b="1" dirty="0">
                <a:effectLst/>
              </a:rPr>
              <a:t>Running Processes: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 3432: notepad.exe (Parent: PID 5300)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 3736: notepad.exe (Parent: PID 5300)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 4116: Dump.it (memory acquisition tool)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 5300: explorer.exe (browser)</a:t>
            </a:r>
            <a:endParaRPr lang="en-US" sz="1100" dirty="0"/>
          </a:p>
          <a:p>
            <a:r>
              <a:rPr lang="en-US" sz="1100" b="1" dirty="0">
                <a:effectLst/>
              </a:rPr>
              <a:t>File Extraction Results: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Notepad opened multiple suspicious files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Static cache files identified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Large portions of memory data embedded in files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Process chain: Browser → dumpit.exe → notepad → suspicious files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Indicates data transfer via downloaded files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746F-5EA8-D6ED-A342-CC304F6248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23880" y="802433"/>
            <a:ext cx="5434442" cy="493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effectLst/>
              </a:rPr>
              <a:t>Cryptography Results:</a:t>
            </a:r>
            <a:endParaRPr lang="en-US" sz="1200" dirty="0"/>
          </a:p>
          <a:p>
            <a:r>
              <a:rPr lang="en-US" sz="1200" b="0" dirty="0">
                <a:effectLst/>
              </a:rPr>
              <a:t>Identified suspicious notepad.exe processes (PIDs 3432, 3736)</a:t>
            </a:r>
            <a:endParaRPr lang="en-US" sz="1200" b="0" dirty="0"/>
          </a:p>
          <a:p>
            <a:r>
              <a:rPr lang="en-US" sz="1200" b="0" dirty="0">
                <a:effectLst/>
              </a:rPr>
              <a:t>Extracted evilscript.py from memory</a:t>
            </a:r>
            <a:endParaRPr lang="en-US" sz="1200" b="0" dirty="0"/>
          </a:p>
          <a:p>
            <a:r>
              <a:rPr lang="en-US" sz="1200" b="0" dirty="0">
                <a:effectLst/>
              </a:rPr>
              <a:t>Decryption: Base64 decoding + XOR operation with key 3</a:t>
            </a:r>
            <a:endParaRPr lang="en-US" sz="1200" b="0" dirty="0"/>
          </a:p>
          <a:p>
            <a:r>
              <a:rPr lang="en-US" sz="1200" b="0" dirty="0">
                <a:effectLst/>
              </a:rPr>
              <a:t>Extracted Password: </a:t>
            </a:r>
            <a:r>
              <a:rPr lang="en-US" sz="1200" b="0" dirty="0" err="1">
                <a:effectLst/>
              </a:rPr>
              <a:t>inctf</a:t>
            </a:r>
            <a:r>
              <a:rPr lang="en-US" sz="1200" b="0" dirty="0">
                <a:effectLst/>
              </a:rPr>
              <a:t>{0n3_h4lf</a:t>
            </a:r>
            <a:endParaRPr lang="en-US" sz="1200" b="0" dirty="0"/>
          </a:p>
          <a:p>
            <a:pPr marL="0" indent="0">
              <a:buNone/>
            </a:pPr>
            <a:r>
              <a:rPr lang="en-US" sz="1200" dirty="0">
                <a:effectLst/>
              </a:rPr>
              <a:t>Steganography Results:</a:t>
            </a:r>
            <a:endParaRPr lang="en-US" sz="1200" dirty="0"/>
          </a:p>
          <a:p>
            <a:r>
              <a:rPr lang="en-US" sz="1200" b="0" dirty="0">
                <a:effectLst/>
              </a:rPr>
              <a:t>Suspicious JPEG image: suspicion1.jpeg</a:t>
            </a:r>
            <a:endParaRPr lang="en-US" sz="1200" b="0" dirty="0"/>
          </a:p>
          <a:p>
            <a:r>
              <a:rPr lang="en-US" sz="1200" b="0" dirty="0" err="1">
                <a:effectLst/>
              </a:rPr>
              <a:t>Steghide</a:t>
            </a:r>
            <a:r>
              <a:rPr lang="en-US" sz="1200" b="0" dirty="0">
                <a:effectLst/>
              </a:rPr>
              <a:t> analysis revealed hidden information</a:t>
            </a:r>
            <a:endParaRPr lang="en-US" sz="1200" b="0" dirty="0"/>
          </a:p>
          <a:p>
            <a:r>
              <a:rPr lang="en-US" sz="1200" b="0" dirty="0">
                <a:effectLst/>
              </a:rPr>
              <a:t>Password used as passphrase for extraction</a:t>
            </a:r>
            <a:endParaRPr lang="en-US" sz="1200" b="0" dirty="0"/>
          </a:p>
          <a:p>
            <a:r>
              <a:rPr lang="en-US" sz="1200" b="0" dirty="0">
                <a:effectLst/>
              </a:rPr>
              <a:t>Extracted Secret Text: 1s_n0t_3n0ugh}</a:t>
            </a:r>
            <a:endParaRPr lang="en-US" sz="1200" b="0" dirty="0"/>
          </a:p>
          <a:p>
            <a:pPr marL="0" indent="0">
              <a:buNone/>
            </a:pPr>
            <a:r>
              <a:rPr lang="en-US" sz="1200" dirty="0">
                <a:effectLst/>
              </a:rPr>
              <a:t>Combined Message:</a:t>
            </a:r>
            <a:endParaRPr lang="en-US" sz="1200" dirty="0"/>
          </a:p>
          <a:p>
            <a:r>
              <a:rPr lang="en-US" sz="1200" b="0" dirty="0" err="1">
                <a:effectLst/>
              </a:rPr>
              <a:t>inctf</a:t>
            </a:r>
            <a:r>
              <a:rPr lang="en-US" sz="1200" b="0" dirty="0">
                <a:effectLst/>
              </a:rPr>
              <a:t>{0n3_h4lf is 1s_n0t_3n0ugh}</a:t>
            </a:r>
            <a:endParaRPr lang="en-US" sz="1200" b="0" dirty="0"/>
          </a:p>
          <a:p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F6298-A12E-01D6-DD79-6867D75C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cartoon of a person's face&#10;&#10;Description automatically generated">
            <a:extLst>
              <a:ext uri="{FF2B5EF4-FFF2-40B4-BE49-F238E27FC236}">
                <a16:creationId xmlns:a16="http://schemas.microsoft.com/office/drawing/2014/main" id="{1A540D10-0B97-72CA-1964-6C8313E55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0" t="3569" r="18413" b="5328"/>
          <a:stretch/>
        </p:blipFill>
        <p:spPr>
          <a:xfrm>
            <a:off x="8454629" y="0"/>
            <a:ext cx="3737371" cy="2836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6ACE4-1AF4-3977-BB92-3285EFD3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29" y="2836506"/>
            <a:ext cx="3737371" cy="78115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968CAD-E736-E6AF-F0AB-E315F45F3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12" t="60455" r="21785"/>
          <a:stretch/>
        </p:blipFill>
        <p:spPr>
          <a:xfrm>
            <a:off x="8454629" y="3617665"/>
            <a:ext cx="3737371" cy="1122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222F25-0CD7-5454-DD8B-2E6DF3009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254"/>
          <a:stretch/>
        </p:blipFill>
        <p:spPr>
          <a:xfrm>
            <a:off x="4441371" y="4739950"/>
            <a:ext cx="7750629" cy="2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850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04" y="125185"/>
            <a:ext cx="5179615" cy="144874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135" y="1699117"/>
            <a:ext cx="6046236" cy="441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</a:rPr>
              <a:t>Disk Investigation:</a:t>
            </a:r>
            <a:endParaRPr lang="en-US" sz="1400" b="1" dirty="0"/>
          </a:p>
          <a:p>
            <a:r>
              <a:rPr lang="en-US" sz="1400" dirty="0">
                <a:effectLst/>
              </a:rPr>
              <a:t>Confirmed </a:t>
            </a:r>
            <a:r>
              <a:rPr lang="en-US" sz="1400" dirty="0" err="1">
                <a:effectLst/>
              </a:rPr>
              <a:t>Iaman</a:t>
            </a:r>
            <a:r>
              <a:rPr lang="en-US" sz="1400" dirty="0">
                <a:effectLst/>
              </a:rPr>
              <a:t> as malicious insider leaking data</a:t>
            </a:r>
            <a:endParaRPr lang="en-US" sz="1400" dirty="0"/>
          </a:p>
          <a:p>
            <a:r>
              <a:rPr lang="en-US" sz="1400" dirty="0">
                <a:effectLst/>
              </a:rPr>
              <a:t>Multiple evidence streams: registry, files, email, web</a:t>
            </a:r>
            <a:endParaRPr lang="en-US" sz="1400" dirty="0"/>
          </a:p>
          <a:p>
            <a:r>
              <a:rPr lang="en-US" sz="1400" dirty="0">
                <a:effectLst/>
              </a:rPr>
              <a:t>Data transferred via USB, cloud, and email</a:t>
            </a:r>
            <a:endParaRPr lang="en-US" sz="1400" dirty="0"/>
          </a:p>
          <a:p>
            <a:r>
              <a:rPr lang="en-US" sz="1400" dirty="0">
                <a:effectLst/>
              </a:rPr>
              <a:t>Intentional circumvention of security measures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ffectLst/>
              </a:rPr>
              <a:t>Memory Analysis:</a:t>
            </a:r>
            <a:endParaRPr lang="en-US" sz="1400" b="1" dirty="0"/>
          </a:p>
          <a:p>
            <a:r>
              <a:rPr lang="en-US" sz="1400" dirty="0">
                <a:effectLst/>
              </a:rPr>
              <a:t>Identified suspicious processes and file operations</a:t>
            </a:r>
            <a:endParaRPr lang="en-US" sz="1400" dirty="0"/>
          </a:p>
          <a:p>
            <a:r>
              <a:rPr lang="en-US" sz="1400" dirty="0">
                <a:effectLst/>
              </a:rPr>
              <a:t>Extracted encrypted password from memory</a:t>
            </a:r>
            <a:endParaRPr lang="en-US" sz="1400" dirty="0"/>
          </a:p>
          <a:p>
            <a:r>
              <a:rPr lang="en-US" sz="1400" dirty="0">
                <a:effectLst/>
              </a:rPr>
              <a:t>Recovered hidden text from steganographic JPEG</a:t>
            </a:r>
            <a:endParaRPr lang="en-US" sz="1400" dirty="0"/>
          </a:p>
          <a:p>
            <a:r>
              <a:rPr lang="en-US" sz="1400" dirty="0">
                <a:effectLst/>
              </a:rPr>
              <a:t>Demonstrated cryptographic and steganographic techniques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098" name="Picture 2" descr="2,700+ Computer Forensics Stock Photos, Pictures &amp; Royalty-Free Images -  iStock">
            <a:extLst>
              <a:ext uri="{FF2B5EF4-FFF2-40B4-BE49-F238E27FC236}">
                <a16:creationId xmlns:a16="http://schemas.microsoft.com/office/drawing/2014/main" id="{F2E590D9-CBAE-3182-DF48-915E38F0E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26420"/>
          <a:stretch>
            <a:fillRect/>
          </a:stretch>
        </p:blipFill>
        <p:spPr bwMode="auto">
          <a:xfrm>
            <a:off x="6095999" y="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4090"/>
            <a:ext cx="5057104" cy="362498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28" y="4163658"/>
            <a:ext cx="7184572" cy="2519363"/>
          </a:xfrm>
        </p:spPr>
        <p:txBody>
          <a:bodyPr>
            <a:normAutofit/>
          </a:bodyPr>
          <a:lstStyle/>
          <a:p>
            <a:pPr algn="ctr"/>
            <a:r>
              <a:rPr lang="en-US" sz="1800" dirty="0" err="1"/>
              <a:t>Hala</a:t>
            </a:r>
            <a:r>
              <a:rPr lang="en-US" sz="1800" dirty="0"/>
              <a:t> Ahmed Sayed</a:t>
            </a:r>
          </a:p>
          <a:p>
            <a:pPr algn="ctr"/>
            <a:r>
              <a:rPr lang="en-US" sz="1800" dirty="0"/>
              <a:t>hm2300277@tkh.edu.eg</a:t>
            </a:r>
          </a:p>
          <a:p>
            <a:pPr algn="ctr"/>
            <a:r>
              <a:rPr lang="en-US" sz="1800" dirty="0">
                <a:hlinkClick r:id="rId3"/>
              </a:rPr>
              <a:t>https://github.com/hala-ahmedd/DIGITAL-FORENSICS-PYTHON-</a:t>
            </a:r>
            <a:endParaRPr lang="en-US" sz="1800" dirty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5C88-470A-A4A8-4D5D-6BF1E642D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AC74C-FC67-5310-B976-030845478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903DA28-9EE4-4641-0D71-E721F3C35C0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674849042"/>
              </p:ext>
            </p:extLst>
          </p:nvPr>
        </p:nvGraphicFramePr>
        <p:xfrm>
          <a:off x="923545" y="2009775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4763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151998"/>
            <a:ext cx="10439401" cy="161701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Table OF CONTENTS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042631-DE5C-8B9F-B707-5E792BD24D3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73843906"/>
              </p:ext>
            </p:extLst>
          </p:nvPr>
        </p:nvGraphicFramePr>
        <p:xfrm>
          <a:off x="4602310" y="2018120"/>
          <a:ext cx="6751489" cy="374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Digital Forensics and Digital Forensic ...">
            <a:extLst>
              <a:ext uri="{FF2B5EF4-FFF2-40B4-BE49-F238E27FC236}">
                <a16:creationId xmlns:a16="http://schemas.microsoft.com/office/drawing/2014/main" id="{B12DAF6B-37DE-1A35-D596-F87A4F466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5" y="2314575"/>
            <a:ext cx="3904456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3" y="-282572"/>
            <a:ext cx="10363202" cy="1603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cap="all" baseline="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F0586-425C-E888-19F5-DA24D58D9254}"/>
              </a:ext>
            </a:extLst>
          </p:cNvPr>
          <p:cNvSpPr txBox="1"/>
          <p:nvPr/>
        </p:nvSpPr>
        <p:spPr>
          <a:xfrm>
            <a:off x="7455159" y="1622200"/>
            <a:ext cx="4205029" cy="391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6C42A892-C102-7281-FE84-5E3B855E2BAC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3925190172"/>
              </p:ext>
            </p:extLst>
          </p:nvPr>
        </p:nvGraphicFramePr>
        <p:xfrm>
          <a:off x="185196" y="1376305"/>
          <a:ext cx="6129879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Four Principles of Digital Evidence | E5h Forensic Solutions">
            <a:extLst>
              <a:ext uri="{FF2B5EF4-FFF2-40B4-BE49-F238E27FC236}">
                <a16:creationId xmlns:a16="http://schemas.microsoft.com/office/drawing/2014/main" id="{47CBAFF0-6891-D2F2-F172-E07A3702D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9" b="2352"/>
          <a:stretch/>
        </p:blipFill>
        <p:spPr bwMode="auto">
          <a:xfrm>
            <a:off x="6315075" y="1121658"/>
            <a:ext cx="5876925" cy="57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02" y="0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/>
              <a:t>CASE 1:DATA LEAKAGE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267" y="1366087"/>
            <a:ext cx="7442521" cy="412582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Case Number:</a:t>
            </a:r>
            <a:r>
              <a:rPr lang="en-US" sz="1700" b="0" i="0" dirty="0">
                <a:effectLst/>
              </a:rPr>
              <a:t> 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Suspect:</a:t>
            </a:r>
            <a:r>
              <a:rPr lang="en-US" sz="1700" b="0" i="0" dirty="0">
                <a:effectLst/>
              </a:rPr>
              <a:t> </a:t>
            </a:r>
            <a:r>
              <a:rPr lang="en-US" sz="1700" b="0" i="0" dirty="0" err="1">
                <a:effectLst/>
              </a:rPr>
              <a:t>Iaman</a:t>
            </a:r>
            <a:r>
              <a:rPr lang="en-US" sz="1700" b="0" i="0" dirty="0">
                <a:effectLst/>
              </a:rPr>
              <a:t> (Employee)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Investigation Date:</a:t>
            </a:r>
            <a:r>
              <a:rPr lang="en-US" sz="1700" b="0" i="0" dirty="0">
                <a:effectLst/>
              </a:rPr>
              <a:t> 26 November 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Report Date:</a:t>
            </a:r>
            <a:r>
              <a:rPr lang="en-US" sz="1700" b="0" i="0" dirty="0">
                <a:effectLst/>
              </a:rPr>
              <a:t> 3 December 2025</a:t>
            </a:r>
          </a:p>
          <a:p>
            <a:pPr marL="0" indent="0">
              <a:buNone/>
            </a:pPr>
            <a:r>
              <a:rPr lang="en-US" sz="1700" b="1" i="0" dirty="0">
                <a:effectLst/>
              </a:rPr>
              <a:t>Evidence: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20GB Windows 7 disk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Static acquisition on 16/11/2025 at 02:29 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MD5 Hash:</a:t>
            </a:r>
            <a:r>
              <a:rPr lang="en-US" sz="1700" b="0" i="0" dirty="0">
                <a:effectLst/>
              </a:rPr>
              <a:t> a49d1254c873808c58e6f1bcd60b5bde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SHA1 Hash:</a:t>
            </a:r>
            <a:r>
              <a:rPr lang="en-US" sz="1700" b="0" i="0" dirty="0">
                <a:effectLst/>
              </a:rPr>
              <a:t> afe5c9ab487bd47a8a9856b1371c2384d44fd785</a:t>
            </a:r>
          </a:p>
          <a:p>
            <a:pPr marL="0" indent="0">
              <a:buNone/>
            </a:pPr>
            <a:r>
              <a:rPr lang="en-US" sz="1700" b="1" i="0" dirty="0">
                <a:effectLst/>
              </a:rPr>
              <a:t>Key Finding: </a:t>
            </a:r>
          </a:p>
          <a:p>
            <a:r>
              <a:rPr lang="en-US" sz="1700" i="0" dirty="0" err="1">
                <a:effectLst/>
              </a:rPr>
              <a:t>Iaman</a:t>
            </a:r>
            <a:r>
              <a:rPr lang="en-US" sz="1700" i="0" dirty="0">
                <a:effectLst/>
              </a:rPr>
              <a:t> is a malicious insider actor intentionally leaking confidential data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050" name="Picture 2" descr="Hard Disk Drive (HDD) - CyberHoot">
            <a:extLst>
              <a:ext uri="{FF2B5EF4-FFF2-40B4-BE49-F238E27FC236}">
                <a16:creationId xmlns:a16="http://schemas.microsoft.com/office/drawing/2014/main" id="{44536FC4-76FA-AC2F-D89A-A9E0DCD4E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" r="48823"/>
          <a:stretch/>
        </p:blipFill>
        <p:spPr bwMode="auto">
          <a:xfrm>
            <a:off x="7731978" y="1"/>
            <a:ext cx="4460022" cy="6858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61" y="-2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/>
              <a:t>CASE 2:Memory DUMP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598" y="1366087"/>
            <a:ext cx="8148577" cy="4125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effectLst/>
              </a:rPr>
              <a:t>Technical Details:</a:t>
            </a:r>
            <a:endParaRPr lang="en-US" sz="1600" b="1" dirty="0"/>
          </a:p>
          <a:p>
            <a:r>
              <a:rPr lang="en-US" sz="1600" dirty="0">
                <a:effectLst/>
              </a:rPr>
              <a:t>Memory Image: 1,023,936 KB raw dump file</a:t>
            </a:r>
            <a:endParaRPr lang="en-US" sz="1600" dirty="0"/>
          </a:p>
          <a:p>
            <a:r>
              <a:rPr lang="en-US" sz="1600" dirty="0">
                <a:effectLst/>
              </a:rPr>
              <a:t>Operating System: Windows 7, x86 architecture</a:t>
            </a:r>
            <a:endParaRPr lang="en-US" sz="1600" dirty="0"/>
          </a:p>
          <a:p>
            <a:r>
              <a:rPr lang="en-US" sz="1600" dirty="0"/>
              <a:t>Acquisition </a:t>
            </a:r>
            <a:r>
              <a:rPr lang="en-US" sz="1600" dirty="0">
                <a:effectLst/>
              </a:rPr>
              <a:t>Date: 30 September 2018</a:t>
            </a:r>
          </a:p>
          <a:p>
            <a:r>
              <a:rPr lang="en-US" sz="1600" dirty="0"/>
              <a:t>Analysis Date: 14/12/2025</a:t>
            </a:r>
          </a:p>
          <a:p>
            <a:r>
              <a:rPr lang="en-US" sz="1600" dirty="0">
                <a:effectLst/>
              </a:rPr>
              <a:t>MD5 Hash: D2D6369341982E59B2BF0C77E4A0D820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effectLst/>
              </a:rPr>
              <a:t>Objectives:</a:t>
            </a:r>
            <a:endParaRPr lang="en-US" sz="1600" b="1" dirty="0"/>
          </a:p>
          <a:p>
            <a:r>
              <a:rPr lang="en-US" sz="1600" dirty="0">
                <a:effectLst/>
              </a:rPr>
              <a:t>Analyze memory image for hidden artifacts</a:t>
            </a:r>
            <a:endParaRPr lang="en-US" sz="1600" dirty="0"/>
          </a:p>
          <a:p>
            <a:r>
              <a:rPr lang="en-US" sz="1600" dirty="0">
                <a:effectLst/>
              </a:rPr>
              <a:t>Investigate cryptographic and steganographic procedures</a:t>
            </a:r>
            <a:endParaRPr lang="en-US" sz="1600" dirty="0"/>
          </a:p>
          <a:p>
            <a:r>
              <a:rPr lang="en-US" sz="1600" dirty="0">
                <a:effectLst/>
              </a:rPr>
              <a:t>Extract hidden password and secret text</a:t>
            </a:r>
            <a:endParaRPr lang="en-US" sz="1600" dirty="0"/>
          </a:p>
          <a:p>
            <a:r>
              <a:rPr lang="en-US" sz="1600" dirty="0">
                <a:effectLst/>
              </a:rPr>
              <a:t>Document analysis flow and methodology</a:t>
            </a:r>
            <a:endParaRPr lang="en-US" sz="16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074" name="Picture 2" descr="RAM memory computer. Computer RAM icon. Random access memory. Flat cartoon  style, illustration 59540648 Vector Art at Vecteezy">
            <a:extLst>
              <a:ext uri="{FF2B5EF4-FFF2-40B4-BE49-F238E27FC236}">
                <a16:creationId xmlns:a16="http://schemas.microsoft.com/office/drawing/2014/main" id="{4F29B4C6-B91F-40BF-CCEF-5BCE6D466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12100" r="11344" b="26047"/>
          <a:stretch/>
        </p:blipFill>
        <p:spPr bwMode="auto">
          <a:xfrm rot="-5400000">
            <a:off x="7186201" y="1842053"/>
            <a:ext cx="6984215" cy="33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691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9005" y="-325887"/>
            <a:ext cx="10439401" cy="2074053"/>
          </a:xfrm>
        </p:spPr>
        <p:txBody>
          <a:bodyPr/>
          <a:lstStyle/>
          <a:p>
            <a:pPr algn="ctr"/>
            <a:r>
              <a:rPr lang="en-US" dirty="0"/>
              <a:t>METHODS AND TOOLS</a:t>
            </a:r>
            <a:br>
              <a:rPr lang="en-US" dirty="0"/>
            </a:br>
            <a:r>
              <a:rPr lang="en-US" sz="2000" dirty="0"/>
              <a:t>case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229196"/>
            <a:ext cx="4325127" cy="43175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Registry Analysis:</a:t>
            </a:r>
            <a:endParaRPr lang="en-US" dirty="0"/>
          </a:p>
          <a:p>
            <a:r>
              <a:rPr lang="en-US" b="0" dirty="0">
                <a:effectLst/>
              </a:rPr>
              <a:t>Examine Windows registry for user accounts and configurations</a:t>
            </a:r>
            <a:endParaRPr lang="en-US" b="0" dirty="0"/>
          </a:p>
          <a:p>
            <a:r>
              <a:rPr lang="en-US" b="0" dirty="0">
                <a:effectLst/>
              </a:rPr>
              <a:t>Identify installed applications and system settings</a:t>
            </a:r>
            <a:endParaRPr lang="en-US" b="0" dirty="0"/>
          </a:p>
          <a:p>
            <a:r>
              <a:rPr lang="en-US" b="0" dirty="0">
                <a:effectLst/>
              </a:rPr>
              <a:t>Analyze six user accounts on system</a:t>
            </a:r>
            <a:endParaRPr lang="en-US" b="0" dirty="0"/>
          </a:p>
          <a:p>
            <a:r>
              <a:rPr lang="en-US" b="0" dirty="0">
                <a:effectLst/>
              </a:rPr>
              <a:t>Review browser and email client installations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effectLst/>
              </a:rPr>
              <a:t>File System Analysis:</a:t>
            </a:r>
            <a:endParaRPr lang="en-US" dirty="0"/>
          </a:p>
          <a:p>
            <a:r>
              <a:rPr lang="en-US" b="0" dirty="0">
                <a:effectLst/>
              </a:rPr>
              <a:t>Examine file extensions and timestamps</a:t>
            </a:r>
            <a:endParaRPr lang="en-US" b="0" dirty="0"/>
          </a:p>
          <a:p>
            <a:r>
              <a:rPr lang="en-US" b="0" dirty="0">
                <a:effectLst/>
              </a:rPr>
              <a:t>Identify encrypted files and anomalies</a:t>
            </a:r>
            <a:endParaRPr lang="en-US" b="0" dirty="0"/>
          </a:p>
          <a:p>
            <a:r>
              <a:rPr lang="en-US" b="0" dirty="0">
                <a:effectLst/>
              </a:rPr>
              <a:t>Analyze non-working hours access (March 22-25, 2015)</a:t>
            </a:r>
            <a:endParaRPr lang="en-US" b="0" dirty="0"/>
          </a:p>
          <a:p>
            <a:r>
              <a:rPr lang="en-US" b="0" dirty="0">
                <a:effectLst/>
              </a:rPr>
              <a:t>Detect privilege escalation during late-night hours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effectLst/>
              </a:rPr>
              <a:t>Email Analysis:</a:t>
            </a:r>
            <a:endParaRPr lang="en-US" dirty="0"/>
          </a:p>
          <a:p>
            <a:r>
              <a:rPr lang="en-US" b="0" dirty="0">
                <a:effectLst/>
              </a:rPr>
              <a:t>Examine email communications between accounts</a:t>
            </a:r>
            <a:endParaRPr lang="en-US" b="0" dirty="0"/>
          </a:p>
          <a:p>
            <a:r>
              <a:rPr lang="en-US" b="0" dirty="0">
                <a:effectLst/>
              </a:rPr>
              <a:t>Analyze 14 emails exchanged March 23-25, 2015</a:t>
            </a:r>
            <a:endParaRPr lang="en-US" b="0" dirty="0"/>
          </a:p>
          <a:p>
            <a:r>
              <a:rPr lang="en-US" b="0" dirty="0">
                <a:effectLst/>
              </a:rPr>
              <a:t>Identify discussions about data leakage methods</a:t>
            </a:r>
            <a:endParaRPr lang="en-US" b="0" dirty="0"/>
          </a:p>
          <a:p>
            <a:r>
              <a:rPr lang="en-US" b="0" dirty="0">
                <a:effectLst/>
              </a:rPr>
              <a:t>Track transfer methods: USB, cloud, email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95325" y="1229196"/>
            <a:ext cx="3965510" cy="4110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>
                <a:effectLst/>
              </a:rPr>
              <a:t>Web Activity Analysis:</a:t>
            </a:r>
            <a:endParaRPr lang="en-US" sz="1100" b="1" dirty="0"/>
          </a:p>
          <a:p>
            <a:r>
              <a:rPr lang="en-US" sz="1100" dirty="0">
                <a:effectLst/>
              </a:rPr>
              <a:t>Investigate browser history and search queries</a:t>
            </a:r>
            <a:endParaRPr lang="en-US" sz="1100" dirty="0"/>
          </a:p>
          <a:p>
            <a:r>
              <a:rPr lang="en-US" sz="1100" dirty="0">
                <a:effectLst/>
              </a:rPr>
              <a:t>Identify research on data leakage methods</a:t>
            </a:r>
            <a:endParaRPr lang="en-US" sz="1100" dirty="0"/>
          </a:p>
          <a:p>
            <a:r>
              <a:rPr lang="en-US" sz="1100" dirty="0">
                <a:effectLst/>
              </a:rPr>
              <a:t>Detect anti-forensics techniques research</a:t>
            </a:r>
            <a:endParaRPr lang="en-US" sz="1100" dirty="0"/>
          </a:p>
          <a:p>
            <a:r>
              <a:rPr lang="en-US" sz="1100" dirty="0">
                <a:effectLst/>
              </a:rPr>
              <a:t>Track cloud service downloads during non-working hours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effectLst/>
              </a:rPr>
              <a:t>Cloud Service Analysis:</a:t>
            </a:r>
            <a:endParaRPr lang="en-US" sz="1100" b="1" dirty="0"/>
          </a:p>
          <a:p>
            <a:r>
              <a:rPr lang="en-US" sz="1100" dirty="0">
                <a:effectLst/>
              </a:rPr>
              <a:t>Examine Google Drive and iCloud transfers</a:t>
            </a:r>
            <a:endParaRPr lang="en-US" sz="1100" dirty="0"/>
          </a:p>
          <a:p>
            <a:r>
              <a:rPr lang="en-US" sz="1100" dirty="0">
                <a:effectLst/>
              </a:rPr>
              <a:t>Analyze synchronization logs</a:t>
            </a:r>
            <a:endParaRPr lang="en-US" sz="1100" dirty="0"/>
          </a:p>
          <a:p>
            <a:r>
              <a:rPr lang="en-US" sz="1100" dirty="0">
                <a:effectLst/>
              </a:rPr>
              <a:t>Track file downloads and timestamps</a:t>
            </a:r>
            <a:endParaRPr lang="en-US" sz="1100" dirty="0"/>
          </a:p>
          <a:p>
            <a:r>
              <a:rPr lang="en-US" sz="1100" dirty="0">
                <a:effectLst/>
              </a:rPr>
              <a:t>Nine files downloaded 21:55-21:56 EET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effectLst/>
              </a:rPr>
              <a:t>USB Device Analysis:</a:t>
            </a:r>
            <a:endParaRPr lang="en-US" sz="1100" b="1" dirty="0"/>
          </a:p>
          <a:p>
            <a:r>
              <a:rPr lang="en-US" sz="1100" dirty="0">
                <a:effectLst/>
              </a:rPr>
              <a:t>Identify USB device connections</a:t>
            </a:r>
            <a:endParaRPr lang="en-US" sz="1100" dirty="0"/>
          </a:p>
          <a:p>
            <a:r>
              <a:rPr lang="en-US" sz="1100" dirty="0">
                <a:effectLst/>
              </a:rPr>
              <a:t>Analyze data transfer patterns</a:t>
            </a:r>
            <a:endParaRPr lang="en-US" sz="1100" dirty="0"/>
          </a:p>
          <a:p>
            <a:r>
              <a:rPr lang="en-US" sz="1100" dirty="0">
                <a:effectLst/>
              </a:rPr>
              <a:t>Detect 16 USB devices including SanDisk drives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0C3B-FE2B-9F83-EEB4-7CE33653C149}"/>
              </a:ext>
            </a:extLst>
          </p:cNvPr>
          <p:cNvSpPr txBox="1"/>
          <p:nvPr/>
        </p:nvSpPr>
        <p:spPr>
          <a:xfrm>
            <a:off x="2607904" y="5546696"/>
            <a:ext cx="277585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1" dirty="0">
                <a:effectLst/>
              </a:rPr>
              <a:t>Tools Used: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FTK Imager, PowerShell, Autopsy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Registry Viewer, Event Viewer, Disk Editor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696FFB-D4DF-D7F6-702D-01F7E9FA2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"/>
          <a:stretch/>
        </p:blipFill>
        <p:spPr>
          <a:xfrm>
            <a:off x="8630815" y="0"/>
            <a:ext cx="35611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9005" y="-325887"/>
            <a:ext cx="10439401" cy="2074053"/>
          </a:xfrm>
        </p:spPr>
        <p:txBody>
          <a:bodyPr/>
          <a:lstStyle/>
          <a:p>
            <a:pPr algn="ctr"/>
            <a:r>
              <a:rPr lang="en-US" dirty="0"/>
              <a:t>METHODS AND TOOLS</a:t>
            </a:r>
            <a:br>
              <a:rPr lang="en-US" dirty="0"/>
            </a:br>
            <a:r>
              <a:rPr lang="en-US" sz="2000" dirty="0"/>
              <a:t>case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229196"/>
            <a:ext cx="4325127" cy="43175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Memory Image Analysis:</a:t>
            </a:r>
            <a:endParaRPr lang="en-US" dirty="0"/>
          </a:p>
          <a:p>
            <a:r>
              <a:rPr lang="en-US" b="0" dirty="0">
                <a:effectLst/>
              </a:rPr>
              <a:t>Use Volatility framework for analysis</a:t>
            </a:r>
            <a:endParaRPr lang="en-US" b="0" dirty="0"/>
          </a:p>
          <a:p>
            <a:r>
              <a:rPr lang="en-US" b="0" dirty="0">
                <a:effectLst/>
              </a:rPr>
              <a:t>Identify operating system and architecture</a:t>
            </a:r>
            <a:endParaRPr lang="en-US" b="0" dirty="0"/>
          </a:p>
          <a:p>
            <a:r>
              <a:rPr lang="en-US" b="0" dirty="0">
                <a:effectLst/>
              </a:rPr>
              <a:t>Analyze 95+ running processes</a:t>
            </a:r>
            <a:endParaRPr lang="en-US" b="0" dirty="0"/>
          </a:p>
          <a:p>
            <a:r>
              <a:rPr lang="en-US" b="0" dirty="0">
                <a:effectLst/>
              </a:rPr>
              <a:t>Examine network connections from IP 10.0.2.15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effectLst/>
              </a:rPr>
              <a:t>Process Analysis:</a:t>
            </a:r>
            <a:endParaRPr lang="en-US" dirty="0"/>
          </a:p>
          <a:p>
            <a:r>
              <a:rPr lang="en-US" b="0" dirty="0">
                <a:effectLst/>
              </a:rPr>
              <a:t>Examine running processes for suspicious activities</a:t>
            </a:r>
            <a:endParaRPr lang="en-US" b="0" dirty="0"/>
          </a:p>
          <a:p>
            <a:r>
              <a:rPr lang="en-US" b="0" dirty="0">
                <a:effectLst/>
              </a:rPr>
              <a:t>Analyze notepad.exe (PIDs 3432, 3736)</a:t>
            </a:r>
            <a:endParaRPr lang="en-US" b="0" dirty="0"/>
          </a:p>
          <a:p>
            <a:r>
              <a:rPr lang="en-US" b="0" dirty="0">
                <a:effectLst/>
              </a:rPr>
              <a:t>Track explorer.exe (PID 5300) browser process</a:t>
            </a:r>
            <a:endParaRPr lang="en-US" b="0" dirty="0"/>
          </a:p>
          <a:p>
            <a:r>
              <a:rPr lang="en-US" b="0" dirty="0">
                <a:effectLst/>
              </a:rPr>
              <a:t>Identify Dump.it memory acquisition tool (PID 4116)</a:t>
            </a:r>
            <a:endParaRPr lang="en-US" b="0" dirty="0"/>
          </a:p>
          <a:p>
            <a:pPr marL="0" indent="0">
              <a:buNone/>
            </a:pPr>
            <a:r>
              <a:rPr lang="en-US" dirty="0">
                <a:effectLst/>
              </a:rPr>
              <a:t>File Extraction:</a:t>
            </a:r>
            <a:endParaRPr lang="en-US" dirty="0"/>
          </a:p>
          <a:p>
            <a:r>
              <a:rPr lang="en-US" b="0" dirty="0">
                <a:effectLst/>
              </a:rPr>
              <a:t>Use Volatility </a:t>
            </a:r>
            <a:r>
              <a:rPr lang="en-US" b="0" dirty="0" err="1">
                <a:effectLst/>
              </a:rPr>
              <a:t>filescan</a:t>
            </a:r>
            <a:r>
              <a:rPr lang="en-US" b="0" dirty="0">
                <a:effectLst/>
              </a:rPr>
              <a:t> and </a:t>
            </a:r>
            <a:r>
              <a:rPr lang="en-US" b="0" dirty="0" err="1">
                <a:effectLst/>
              </a:rPr>
              <a:t>dumpfiles</a:t>
            </a:r>
            <a:r>
              <a:rPr lang="en-US" b="0" dirty="0">
                <a:effectLst/>
              </a:rPr>
              <a:t> plugins</a:t>
            </a:r>
            <a:endParaRPr lang="en-US" b="0" dirty="0"/>
          </a:p>
          <a:p>
            <a:r>
              <a:rPr lang="en-US" b="0" dirty="0">
                <a:effectLst/>
              </a:rPr>
              <a:t>Extract vip.txt and evilscript.py from memory</a:t>
            </a:r>
            <a:endParaRPr lang="en-US" b="0" dirty="0"/>
          </a:p>
          <a:p>
            <a:r>
              <a:rPr lang="en-US" b="0" dirty="0">
                <a:effectLst/>
              </a:rPr>
              <a:t>Analyze embedded memory data in files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3376" y="1248213"/>
            <a:ext cx="3965510" cy="4110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>
                <a:effectLst/>
              </a:rPr>
              <a:t>Cryptographic Analysis:</a:t>
            </a:r>
            <a:endParaRPr lang="en-US" sz="1300" b="1" dirty="0"/>
          </a:p>
          <a:p>
            <a:r>
              <a:rPr lang="en-US" sz="1300" dirty="0">
                <a:effectLst/>
              </a:rPr>
              <a:t>Identify XOR operations with key 3</a:t>
            </a:r>
            <a:endParaRPr lang="en-US" sz="1300" dirty="0"/>
          </a:p>
          <a:p>
            <a:r>
              <a:rPr lang="en-US" sz="1300" dirty="0">
                <a:effectLst/>
              </a:rPr>
              <a:t>Detect Base64 encoding applied to output</a:t>
            </a:r>
            <a:endParaRPr lang="en-US" sz="1300" dirty="0"/>
          </a:p>
          <a:p>
            <a:r>
              <a:rPr lang="en-US" sz="1300" dirty="0">
                <a:effectLst/>
              </a:rPr>
              <a:t>Analyze encryption algorithms used</a:t>
            </a: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effectLst/>
              </a:rPr>
              <a:t>Steganography Analysis:</a:t>
            </a:r>
            <a:endParaRPr lang="en-US" sz="1300" b="1" dirty="0"/>
          </a:p>
          <a:p>
            <a:r>
              <a:rPr lang="en-US" sz="1300" dirty="0">
                <a:effectLst/>
              </a:rPr>
              <a:t>Use </a:t>
            </a:r>
            <a:r>
              <a:rPr lang="en-US" sz="1300" dirty="0" err="1">
                <a:effectLst/>
              </a:rPr>
              <a:t>Steghide</a:t>
            </a:r>
            <a:r>
              <a:rPr lang="en-US" sz="1300" dirty="0">
                <a:effectLst/>
              </a:rPr>
              <a:t> tool for extraction</a:t>
            </a:r>
            <a:endParaRPr lang="en-US" sz="1300" dirty="0"/>
          </a:p>
          <a:p>
            <a:r>
              <a:rPr lang="en-US" sz="1300" dirty="0">
                <a:effectLst/>
              </a:rPr>
              <a:t>Analyze suspicion1.jpeg JPEG image</a:t>
            </a:r>
            <a:endParaRPr lang="en-US" sz="1300" dirty="0"/>
          </a:p>
          <a:p>
            <a:r>
              <a:rPr lang="en-US" sz="1300" dirty="0">
                <a:effectLst/>
              </a:rPr>
              <a:t>Extract hidden data using passphrase</a:t>
            </a: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effectLst/>
              </a:rPr>
              <a:t>Network Analysis:</a:t>
            </a:r>
            <a:endParaRPr lang="en-US" sz="1300" b="1" dirty="0"/>
          </a:p>
          <a:p>
            <a:r>
              <a:rPr lang="en-US" sz="1300" dirty="0">
                <a:effectLst/>
              </a:rPr>
              <a:t>Use </a:t>
            </a:r>
            <a:r>
              <a:rPr lang="en-US" sz="1300" dirty="0" err="1">
                <a:effectLst/>
              </a:rPr>
              <a:t>netscan</a:t>
            </a:r>
            <a:r>
              <a:rPr lang="en-US" sz="1300" dirty="0">
                <a:effectLst/>
              </a:rPr>
              <a:t> for network connections</a:t>
            </a:r>
            <a:endParaRPr lang="en-US" sz="1300" dirty="0"/>
          </a:p>
          <a:p>
            <a:r>
              <a:rPr lang="en-US" sz="1300" dirty="0">
                <a:effectLst/>
              </a:rPr>
              <a:t>Identify internet connections</a:t>
            </a:r>
            <a:endParaRPr lang="en-US" sz="1300" dirty="0"/>
          </a:p>
          <a:p>
            <a:r>
              <a:rPr lang="en-US" sz="1300" dirty="0">
                <a:effectLst/>
              </a:rPr>
              <a:t>Detect potential data exfiltration channels</a:t>
            </a:r>
            <a:endParaRPr lang="en-US" sz="1300" dirty="0"/>
          </a:p>
          <a:p>
            <a:endParaRPr lang="en-US" sz="1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0C3B-FE2B-9F83-EEB4-7CE33653C149}"/>
              </a:ext>
            </a:extLst>
          </p:cNvPr>
          <p:cNvSpPr txBox="1"/>
          <p:nvPr/>
        </p:nvSpPr>
        <p:spPr>
          <a:xfrm>
            <a:off x="2607904" y="5546696"/>
            <a:ext cx="34880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effectLst/>
              </a:rPr>
              <a:t>Tools Used:</a:t>
            </a:r>
            <a:endParaRPr lang="en-US" sz="1300" b="1" dirty="0"/>
          </a:p>
          <a:p>
            <a:r>
              <a:rPr lang="en-US" sz="1300" dirty="0"/>
              <a:t>•</a:t>
            </a:r>
            <a:r>
              <a:rPr lang="en-US" sz="1300" dirty="0">
                <a:effectLst/>
              </a:rPr>
              <a:t>Volatility, </a:t>
            </a:r>
            <a:r>
              <a:rPr lang="en-US" sz="1300" dirty="0" err="1">
                <a:effectLst/>
              </a:rPr>
              <a:t>Steghide</a:t>
            </a:r>
            <a:r>
              <a:rPr lang="en-US" sz="1300" dirty="0">
                <a:effectLst/>
              </a:rPr>
              <a:t>, PowerShell</a:t>
            </a:r>
            <a:endParaRPr lang="en-US" sz="1300" dirty="0"/>
          </a:p>
          <a:p>
            <a:r>
              <a:rPr lang="en-US" sz="1300" dirty="0"/>
              <a:t>•</a:t>
            </a:r>
            <a:r>
              <a:rPr lang="en-US" sz="1300" dirty="0">
                <a:effectLst/>
              </a:rPr>
              <a:t>Python scripts for cryptographic analysis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152617-EF3F-78BA-AA04-39442C1A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1"/>
            <a:ext cx="447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8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368"/>
            <a:ext cx="9524998" cy="1499627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Disk Image Investigation 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234" y="657487"/>
            <a:ext cx="6602598" cy="3914910"/>
          </a:xfrm>
        </p:spPr>
        <p:txBody>
          <a:bodyPr>
            <a:noAutofit/>
          </a:bodyPr>
          <a:lstStyle/>
          <a:p>
            <a:r>
              <a:rPr lang="en-US" sz="1100" b="1" dirty="0">
                <a:effectLst/>
              </a:rPr>
              <a:t>Registry and System Evidence: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Six user accounts identified on system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Non-working hours access: March 22-25, 2015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Two web browsers: Chrome and Internet Explorer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Two email clients: Outlook and Windows Mail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Suspicious processes: Eraser, Cleaner applications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"Secret Project" folder with confidential documents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Resignation letter document found</a:t>
            </a:r>
            <a:endParaRPr lang="en-US" sz="1100" dirty="0"/>
          </a:p>
          <a:p>
            <a:r>
              <a:rPr lang="en-US" sz="1100" b="1" dirty="0">
                <a:effectLst/>
              </a:rPr>
              <a:t>File analysis: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13 encrypted files discovered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77 files with mismatched extensions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10 deleted files in Recycle Bin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Forensics PDF from 2012 found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"Data Leakage - Threats and Mitigation" document</a:t>
            </a:r>
            <a:endParaRPr lang="en-US" sz="1100" dirty="0"/>
          </a:p>
          <a:p>
            <a:r>
              <a:rPr lang="en-US" sz="1100" b="1" dirty="0">
                <a:effectLst/>
              </a:rPr>
              <a:t>Unauthorized Data Transfer:</a:t>
            </a:r>
            <a:endParaRPr lang="en-US" sz="1100" b="1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16 USB devices detected (2 SanDisk drives)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Virtual machine setup detected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Google Drive and iCloud transfers</a:t>
            </a:r>
            <a:endParaRPr lang="en-US" sz="1100" dirty="0"/>
          </a:p>
          <a:p>
            <a:r>
              <a:rPr lang="en-US" sz="1100" dirty="0"/>
              <a:t>•</a:t>
            </a:r>
            <a:r>
              <a:rPr lang="en-US" sz="1100" dirty="0">
                <a:effectLst/>
              </a:rPr>
              <a:t>Email synchronization tricks to avoid detection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68270" y="657487"/>
            <a:ext cx="4753307" cy="5082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effectLst/>
              </a:rPr>
              <a:t>Email Communications:</a:t>
            </a:r>
            <a:endParaRPr lang="en-US" sz="1100" dirty="0"/>
          </a:p>
          <a:p>
            <a:r>
              <a:rPr lang="en-US" sz="1100" b="0" dirty="0">
                <a:effectLst/>
              </a:rPr>
              <a:t>First email: March 23, 2015, at 19:29:29 EET</a:t>
            </a:r>
            <a:endParaRPr lang="en-US" sz="1100" b="0" dirty="0"/>
          </a:p>
          <a:p>
            <a:r>
              <a:rPr lang="en-US" sz="1100" b="0" dirty="0">
                <a:effectLst/>
              </a:rPr>
              <a:t>Email exchanges: 21:15:00 - 22:41:22 EET</a:t>
            </a:r>
            <a:endParaRPr lang="en-US" sz="1100" b="0" dirty="0"/>
          </a:p>
          <a:p>
            <a:r>
              <a:rPr lang="en-US" sz="1100" b="0" dirty="0">
                <a:effectLst/>
              </a:rPr>
              <a:t>14 emails between informant and spy accounts</a:t>
            </a:r>
            <a:endParaRPr lang="en-US" sz="1100" b="0" dirty="0"/>
          </a:p>
          <a:p>
            <a:r>
              <a:rPr lang="en-US" sz="1100" b="0" dirty="0">
                <a:effectLst/>
              </a:rPr>
              <a:t>Discussions about data leakage files and methods</a:t>
            </a:r>
            <a:endParaRPr lang="en-US" sz="1100" b="0" dirty="0"/>
          </a:p>
          <a:p>
            <a:r>
              <a:rPr lang="en-US" sz="1100" b="0" dirty="0">
                <a:effectLst/>
              </a:rPr>
              <a:t>Transfer methods: USB, cloud, email</a:t>
            </a:r>
            <a:endParaRPr lang="en-US" sz="1100" b="0" dirty="0"/>
          </a:p>
          <a:p>
            <a:r>
              <a:rPr lang="en-US" sz="1100" b="0" dirty="0">
                <a:effectLst/>
              </a:rPr>
              <a:t>Synchronization logs manipulated</a:t>
            </a:r>
            <a:endParaRPr lang="en-US" sz="1100" b="0" dirty="0"/>
          </a:p>
          <a:p>
            <a:pPr marL="0" indent="0">
              <a:buNone/>
            </a:pPr>
            <a:r>
              <a:rPr lang="en-US" sz="1100" dirty="0">
                <a:effectLst/>
              </a:rPr>
              <a:t>Web Activity:</a:t>
            </a:r>
            <a:endParaRPr lang="en-US" sz="1100" dirty="0"/>
          </a:p>
          <a:p>
            <a:r>
              <a:rPr lang="en-US" sz="1100" b="0" dirty="0">
                <a:effectLst/>
              </a:rPr>
              <a:t>Searches for data leakage methods and techniques</a:t>
            </a:r>
            <a:endParaRPr lang="en-US" sz="1100" b="0" dirty="0"/>
          </a:p>
          <a:p>
            <a:r>
              <a:rPr lang="en-US" sz="1100" b="0" dirty="0">
                <a:effectLst/>
              </a:rPr>
              <a:t>Anti-forensics techniques research on March 23, 2015</a:t>
            </a:r>
            <a:endParaRPr lang="en-US" sz="1100" b="0" dirty="0"/>
          </a:p>
          <a:p>
            <a:r>
              <a:rPr lang="en-US" sz="1100" b="0" dirty="0">
                <a:effectLst/>
              </a:rPr>
              <a:t>Intellectual property theft concepts searched</a:t>
            </a:r>
            <a:endParaRPr lang="en-US" sz="1100" b="0" dirty="0"/>
          </a:p>
          <a:p>
            <a:r>
              <a:rPr lang="en-US" sz="1100" b="0" dirty="0">
                <a:effectLst/>
              </a:rPr>
              <a:t>9 files downloaded from cloud services</a:t>
            </a:r>
            <a:endParaRPr lang="en-US" sz="1100" b="0" dirty="0"/>
          </a:p>
          <a:p>
            <a:r>
              <a:rPr lang="en-US" sz="1100" b="0" dirty="0">
                <a:effectLst/>
              </a:rPr>
              <a:t>Downloads during non-working hours: 21:55-21:56 EET</a:t>
            </a:r>
            <a:endParaRPr lang="en-US" sz="1100" b="0" dirty="0"/>
          </a:p>
          <a:p>
            <a:r>
              <a:rPr lang="en-US" sz="1100" b="0" dirty="0">
                <a:effectLst/>
              </a:rPr>
              <a:t>Eraser and executable files downloaded</a:t>
            </a:r>
            <a:endParaRPr lang="en-US" sz="1100" b="0" dirty="0"/>
          </a:p>
          <a:p>
            <a:pPr marL="0" indent="0">
              <a:buNone/>
            </a:pPr>
            <a:r>
              <a:rPr lang="en-US" sz="1100" dirty="0">
                <a:effectLst/>
              </a:rPr>
              <a:t>Conclusion:</a:t>
            </a:r>
            <a:endParaRPr lang="en-US" sz="1100" dirty="0"/>
          </a:p>
          <a:p>
            <a:r>
              <a:rPr lang="en-US" sz="1100" b="0" dirty="0" err="1">
                <a:effectLst/>
              </a:rPr>
              <a:t>Iaman</a:t>
            </a:r>
            <a:r>
              <a:rPr lang="en-US" sz="1100" b="0" dirty="0">
                <a:effectLst/>
              </a:rPr>
              <a:t> intentionally leaked confidential data to external parties</a:t>
            </a:r>
            <a:endParaRPr lang="en-US" sz="1100" b="0" dirty="0"/>
          </a:p>
          <a:p>
            <a:r>
              <a:rPr lang="en-US" sz="1100" b="0" dirty="0">
                <a:effectLst/>
              </a:rPr>
              <a:t>Resignation letter retrieved March 24, 2015, at 20:00</a:t>
            </a:r>
            <a:endParaRPr lang="en-US" sz="1100" b="0" dirty="0"/>
          </a:p>
          <a:p>
            <a:r>
              <a:rPr lang="en-US" sz="1100" b="0" dirty="0">
                <a:effectLst/>
              </a:rPr>
              <a:t>Evidence demonstrates malicious intent</a:t>
            </a:r>
            <a:endParaRPr lang="en-US" sz="1100" b="0" dirty="0"/>
          </a:p>
          <a:p>
            <a:r>
              <a:rPr lang="en-US" sz="1100" b="0" dirty="0">
                <a:effectLst/>
              </a:rPr>
              <a:t>Knowledge of digital forensics and circumvention of policies</a:t>
            </a:r>
            <a:endParaRPr lang="en-US" sz="1100" b="0" dirty="0"/>
          </a:p>
          <a:p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A91A3-ACE5-5ACB-4471-A4E84EC8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376" y="-44910"/>
            <a:ext cx="2969009" cy="290556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198476-8DDA-0E6A-2307-63692418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t="61215" r="65027" b="441"/>
          <a:stretch/>
        </p:blipFill>
        <p:spPr>
          <a:xfrm>
            <a:off x="7985295" y="2860658"/>
            <a:ext cx="4264090" cy="133518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34CCC9-015A-59D5-4722-C8702FCF8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60"/>
          <a:stretch/>
        </p:blipFill>
        <p:spPr>
          <a:xfrm>
            <a:off x="7985295" y="4204167"/>
            <a:ext cx="4264090" cy="26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{D3577207-6C5C-43A8-AAE9-6DDC41830995}TF44172dc5-d19e-4d2a-aaf3-e2c69a283fd81f4275d0_win32-950e754c5494</Template>
  <TotalTime>385</TotalTime>
  <Words>1137</Words>
  <Application>Microsoft Office PowerPoint</Application>
  <PresentationFormat>Widescreen</PresentationFormat>
  <Paragraphs>210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Custom</vt:lpstr>
      <vt:lpstr>Disk and Memory Digital FORENSICS Analysis </vt:lpstr>
      <vt:lpstr>OBJECTIVE</vt:lpstr>
      <vt:lpstr>Table OF CONTENTS</vt:lpstr>
      <vt:lpstr>Introduction</vt:lpstr>
      <vt:lpstr>CASE 1:DATA LEAKAGE </vt:lpstr>
      <vt:lpstr>CASE 2:Memory DUMP ANALYSIS</vt:lpstr>
      <vt:lpstr>METHODS AND TOOLS case 1</vt:lpstr>
      <vt:lpstr>METHODS AND TOOLS case 2</vt:lpstr>
      <vt:lpstr>Disk Image Investigation Findings</vt:lpstr>
      <vt:lpstr>Memory Dump Analysis Findings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 and Memory Digital FORENSICS Analysis </dc:title>
  <dc:creator>HALA AHMED</dc:creator>
  <cp:lastModifiedBy>HALA AHMED</cp:lastModifiedBy>
  <cp:revision>11</cp:revision>
  <dcterms:created xsi:type="dcterms:W3CDTF">2025-12-14T13:30:23Z</dcterms:created>
  <dcterms:modified xsi:type="dcterms:W3CDTF">2025-12-18T03:01:11Z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